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57" r:id="rId2"/>
    <p:sldId id="261" r:id="rId3"/>
    <p:sldId id="263" r:id="rId4"/>
    <p:sldId id="281" r:id="rId5"/>
    <p:sldId id="284" r:id="rId6"/>
    <p:sldId id="259" r:id="rId7"/>
    <p:sldId id="285" r:id="rId8"/>
    <p:sldId id="282" r:id="rId9"/>
    <p:sldId id="266" r:id="rId10"/>
    <p:sldId id="286" r:id="rId11"/>
    <p:sldId id="264" r:id="rId12"/>
    <p:sldId id="267" r:id="rId13"/>
    <p:sldId id="289" r:id="rId14"/>
    <p:sldId id="290" r:id="rId15"/>
    <p:sldId id="291" r:id="rId16"/>
    <p:sldId id="292" r:id="rId17"/>
    <p:sldId id="268" r:id="rId18"/>
    <p:sldId id="269" r:id="rId19"/>
    <p:sldId id="270" r:id="rId20"/>
    <p:sldId id="271" r:id="rId21"/>
    <p:sldId id="272" r:id="rId22"/>
    <p:sldId id="278" r:id="rId23"/>
    <p:sldId id="283" r:id="rId24"/>
    <p:sldId id="279" r:id="rId25"/>
    <p:sldId id="280" r:id="rId26"/>
    <p:sldId id="27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27"/>
  </p:normalViewPr>
  <p:slideViewPr>
    <p:cSldViewPr snapToGrid="0" snapToObjects="1">
      <p:cViewPr varScale="1">
        <p:scale>
          <a:sx n="100" d="100"/>
          <a:sy n="100" d="100"/>
        </p:scale>
        <p:origin x="42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D7C33-44EA-844B-A3B2-140DE39FD2FB}" type="datetimeFigureOut">
              <a:rPr lang="en-US" smtClean="0"/>
              <a:t>9/12/2018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7C23C-F375-F846-8961-3BCB6F867FE8}" type="slidenum">
              <a:rPr lang="en-US" smtClean="0"/>
              <a:t>‹#›</a:t>
            </a:fld>
            <a:endParaRPr lang="en-US"/>
          </a:p>
        </p:txBody>
      </p:sp>
    </p:spTree>
    <p:extLst>
      <p:ext uri="{BB962C8B-B14F-4D97-AF65-F5344CB8AC3E}">
        <p14:creationId xmlns:p14="http://schemas.microsoft.com/office/powerpoint/2010/main" val="2743733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2</a:t>
            </a:fld>
            <a:endParaRPr lang="en-US"/>
          </a:p>
        </p:txBody>
      </p:sp>
    </p:spTree>
    <p:extLst>
      <p:ext uri="{BB962C8B-B14F-4D97-AF65-F5344CB8AC3E}">
        <p14:creationId xmlns:p14="http://schemas.microsoft.com/office/powerpoint/2010/main" val="923135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14</a:t>
            </a:fld>
            <a:endParaRPr lang="en-US"/>
          </a:p>
        </p:txBody>
      </p:sp>
    </p:spTree>
    <p:extLst>
      <p:ext uri="{BB962C8B-B14F-4D97-AF65-F5344CB8AC3E}">
        <p14:creationId xmlns:p14="http://schemas.microsoft.com/office/powerpoint/2010/main" val="2542072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15</a:t>
            </a:fld>
            <a:endParaRPr lang="en-US"/>
          </a:p>
        </p:txBody>
      </p:sp>
    </p:spTree>
    <p:extLst>
      <p:ext uri="{BB962C8B-B14F-4D97-AF65-F5344CB8AC3E}">
        <p14:creationId xmlns:p14="http://schemas.microsoft.com/office/powerpoint/2010/main" val="1768536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16</a:t>
            </a:fld>
            <a:endParaRPr lang="en-US"/>
          </a:p>
        </p:txBody>
      </p:sp>
    </p:spTree>
    <p:extLst>
      <p:ext uri="{BB962C8B-B14F-4D97-AF65-F5344CB8AC3E}">
        <p14:creationId xmlns:p14="http://schemas.microsoft.com/office/powerpoint/2010/main" val="1693310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17</a:t>
            </a:fld>
            <a:endParaRPr lang="en-US"/>
          </a:p>
        </p:txBody>
      </p:sp>
    </p:spTree>
    <p:extLst>
      <p:ext uri="{BB962C8B-B14F-4D97-AF65-F5344CB8AC3E}">
        <p14:creationId xmlns:p14="http://schemas.microsoft.com/office/powerpoint/2010/main" val="3632477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18</a:t>
            </a:fld>
            <a:endParaRPr lang="en-US"/>
          </a:p>
        </p:txBody>
      </p:sp>
    </p:spTree>
    <p:extLst>
      <p:ext uri="{BB962C8B-B14F-4D97-AF65-F5344CB8AC3E}">
        <p14:creationId xmlns:p14="http://schemas.microsoft.com/office/powerpoint/2010/main" val="1817262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19</a:t>
            </a:fld>
            <a:endParaRPr lang="en-US"/>
          </a:p>
        </p:txBody>
      </p:sp>
    </p:spTree>
    <p:extLst>
      <p:ext uri="{BB962C8B-B14F-4D97-AF65-F5344CB8AC3E}">
        <p14:creationId xmlns:p14="http://schemas.microsoft.com/office/powerpoint/2010/main" val="3496310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20</a:t>
            </a:fld>
            <a:endParaRPr lang="en-US"/>
          </a:p>
        </p:txBody>
      </p:sp>
    </p:spTree>
    <p:extLst>
      <p:ext uri="{BB962C8B-B14F-4D97-AF65-F5344CB8AC3E}">
        <p14:creationId xmlns:p14="http://schemas.microsoft.com/office/powerpoint/2010/main" val="408142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21</a:t>
            </a:fld>
            <a:endParaRPr lang="en-US"/>
          </a:p>
        </p:txBody>
      </p:sp>
    </p:spTree>
    <p:extLst>
      <p:ext uri="{BB962C8B-B14F-4D97-AF65-F5344CB8AC3E}">
        <p14:creationId xmlns:p14="http://schemas.microsoft.com/office/powerpoint/2010/main" val="127351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22</a:t>
            </a:fld>
            <a:endParaRPr lang="en-US"/>
          </a:p>
        </p:txBody>
      </p:sp>
    </p:spTree>
    <p:extLst>
      <p:ext uri="{BB962C8B-B14F-4D97-AF65-F5344CB8AC3E}">
        <p14:creationId xmlns:p14="http://schemas.microsoft.com/office/powerpoint/2010/main" val="2653209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23</a:t>
            </a:fld>
            <a:endParaRPr lang="en-US"/>
          </a:p>
        </p:txBody>
      </p:sp>
    </p:spTree>
    <p:extLst>
      <p:ext uri="{BB962C8B-B14F-4D97-AF65-F5344CB8AC3E}">
        <p14:creationId xmlns:p14="http://schemas.microsoft.com/office/powerpoint/2010/main" val="1783791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3</a:t>
            </a:fld>
            <a:endParaRPr lang="en-US"/>
          </a:p>
        </p:txBody>
      </p:sp>
    </p:spTree>
    <p:extLst>
      <p:ext uri="{BB962C8B-B14F-4D97-AF65-F5344CB8AC3E}">
        <p14:creationId xmlns:p14="http://schemas.microsoft.com/office/powerpoint/2010/main" val="328839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24</a:t>
            </a:fld>
            <a:endParaRPr lang="en-US"/>
          </a:p>
        </p:txBody>
      </p:sp>
    </p:spTree>
    <p:extLst>
      <p:ext uri="{BB962C8B-B14F-4D97-AF65-F5344CB8AC3E}">
        <p14:creationId xmlns:p14="http://schemas.microsoft.com/office/powerpoint/2010/main" val="2343240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4</a:t>
            </a:fld>
            <a:endParaRPr lang="en-US"/>
          </a:p>
        </p:txBody>
      </p:sp>
    </p:spTree>
    <p:extLst>
      <p:ext uri="{BB962C8B-B14F-4D97-AF65-F5344CB8AC3E}">
        <p14:creationId xmlns:p14="http://schemas.microsoft.com/office/powerpoint/2010/main" val="2870488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6</a:t>
            </a:fld>
            <a:endParaRPr lang="en-US"/>
          </a:p>
        </p:txBody>
      </p:sp>
    </p:spTree>
    <p:extLst>
      <p:ext uri="{BB962C8B-B14F-4D97-AF65-F5344CB8AC3E}">
        <p14:creationId xmlns:p14="http://schemas.microsoft.com/office/powerpoint/2010/main" val="497786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8</a:t>
            </a:fld>
            <a:endParaRPr lang="en-US"/>
          </a:p>
        </p:txBody>
      </p:sp>
    </p:spTree>
    <p:extLst>
      <p:ext uri="{BB962C8B-B14F-4D97-AF65-F5344CB8AC3E}">
        <p14:creationId xmlns:p14="http://schemas.microsoft.com/office/powerpoint/2010/main" val="1190406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9</a:t>
            </a:fld>
            <a:endParaRPr lang="en-US"/>
          </a:p>
        </p:txBody>
      </p:sp>
    </p:spTree>
    <p:extLst>
      <p:ext uri="{BB962C8B-B14F-4D97-AF65-F5344CB8AC3E}">
        <p14:creationId xmlns:p14="http://schemas.microsoft.com/office/powerpoint/2010/main" val="4132123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11</a:t>
            </a:fld>
            <a:endParaRPr lang="en-US"/>
          </a:p>
        </p:txBody>
      </p:sp>
    </p:spTree>
    <p:extLst>
      <p:ext uri="{BB962C8B-B14F-4D97-AF65-F5344CB8AC3E}">
        <p14:creationId xmlns:p14="http://schemas.microsoft.com/office/powerpoint/2010/main" val="3554606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12</a:t>
            </a:fld>
            <a:endParaRPr lang="en-US"/>
          </a:p>
        </p:txBody>
      </p:sp>
    </p:spTree>
    <p:extLst>
      <p:ext uri="{BB962C8B-B14F-4D97-AF65-F5344CB8AC3E}">
        <p14:creationId xmlns:p14="http://schemas.microsoft.com/office/powerpoint/2010/main" val="574427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13</a:t>
            </a:fld>
            <a:endParaRPr lang="en-US"/>
          </a:p>
        </p:txBody>
      </p:sp>
    </p:spTree>
    <p:extLst>
      <p:ext uri="{BB962C8B-B14F-4D97-AF65-F5344CB8AC3E}">
        <p14:creationId xmlns:p14="http://schemas.microsoft.com/office/powerpoint/2010/main" val="3771878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D7C65E0-C520-A34A-B90E-3B623AC4863C}" type="datetimeFigureOut">
              <a:rPr lang="en-US" smtClean="0"/>
              <a:t>9/12/2018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3482688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C65E0-C520-A34A-B90E-3B623AC4863C}" type="datetimeFigureOut">
              <a:rPr lang="en-US" smtClean="0"/>
              <a:t>9/12/2018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68571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C65E0-C520-A34A-B90E-3B623AC4863C}" type="datetimeFigureOut">
              <a:rPr lang="en-US" smtClean="0"/>
              <a:t>9/12/2018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837694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7C65E0-C520-A34A-B90E-3B623AC4863C}" type="datetimeFigureOut">
              <a:rPr lang="en-US" smtClean="0"/>
              <a:t>9/12/2018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2264108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3D7C65E0-C520-A34A-B90E-3B623AC4863C}" type="datetimeFigureOut">
              <a:rPr lang="en-US" smtClean="0"/>
              <a:t>9/12/2018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59183567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D7C65E0-C520-A34A-B90E-3B623AC4863C}" type="datetimeFigureOut">
              <a:rPr lang="en-US" smtClean="0"/>
              <a:t>9/12/2018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201053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3D7C65E0-C520-A34A-B90E-3B623AC4863C}" type="datetimeFigureOut">
              <a:rPr lang="en-US" smtClean="0"/>
              <a:t>9/12/2018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3530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7C65E0-C520-A34A-B90E-3B623AC4863C}" type="datetimeFigureOut">
              <a:rPr lang="en-US" smtClean="0"/>
              <a:t>9/12/2018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585289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7C65E0-C520-A34A-B90E-3B623AC4863C}" type="datetimeFigureOut">
              <a:rPr lang="en-US" smtClean="0"/>
              <a:t>9/12/2018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13743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3D7C65E0-C520-A34A-B90E-3B623AC4863C}" type="datetimeFigureOut">
              <a:rPr lang="en-US" smtClean="0"/>
              <a:t>9/12/2018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40667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D7C65E0-C520-A34A-B90E-3B623AC4863C}" type="datetimeFigureOut">
              <a:rPr lang="en-US" smtClean="0"/>
              <a:t>9/12/2018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024433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D7C65E0-C520-A34A-B90E-3B623AC4863C}" type="datetimeFigureOut">
              <a:rPr lang="en-US" smtClean="0"/>
              <a:t>9/12/2018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8CFEC4C-2577-264A-8DD1-AA8DB2A5C632}" type="slidenum">
              <a:rPr lang="en-US" smtClean="0"/>
              <a:t>‹#›</a:t>
            </a:fld>
            <a:endParaRPr lang="en-US"/>
          </a:p>
        </p:txBody>
      </p:sp>
    </p:spTree>
    <p:extLst>
      <p:ext uri="{BB962C8B-B14F-4D97-AF65-F5344CB8AC3E}">
        <p14:creationId xmlns:p14="http://schemas.microsoft.com/office/powerpoint/2010/main" val="14960274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tiff"/></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1.tiff"/></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tiff"/></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5.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4.tiff"/><Relationship Id="rId4" Type="http://schemas.openxmlformats.org/officeDocument/2006/relationships/image" Target="../media/image27.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tiff"/><Relationship Id="rId7"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2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AB8B-BA30-7B4D-8C41-BA0E58CBCB28}"/>
              </a:ext>
            </a:extLst>
          </p:cNvPr>
          <p:cNvSpPr>
            <a:spLocks noGrp="1"/>
          </p:cNvSpPr>
          <p:nvPr>
            <p:ph type="ctrTitle"/>
          </p:nvPr>
        </p:nvSpPr>
        <p:spPr>
          <a:xfrm>
            <a:off x="1600200" y="700088"/>
            <a:ext cx="8991600" cy="2618201"/>
          </a:xfrm>
        </p:spPr>
        <p:txBody>
          <a:bodyPr>
            <a:normAutofit fontScale="90000"/>
          </a:bodyPr>
          <a:lstStyle/>
          <a:p>
            <a:r>
              <a:rPr lang="en-US" b="1" dirty="0"/>
              <a:t>Analysis of How International Environmental Policies Impact Pollution &amp; Biodiversity</a:t>
            </a:r>
          </a:p>
        </p:txBody>
      </p:sp>
      <p:sp>
        <p:nvSpPr>
          <p:cNvPr id="3" name="Subtitle 2">
            <a:extLst>
              <a:ext uri="{FF2B5EF4-FFF2-40B4-BE49-F238E27FC236}">
                <a16:creationId xmlns:a16="http://schemas.microsoft.com/office/drawing/2014/main" id="{6ED7240F-1FE2-F849-959C-B37FC6023CB5}"/>
              </a:ext>
            </a:extLst>
          </p:cNvPr>
          <p:cNvSpPr>
            <a:spLocks noGrp="1"/>
          </p:cNvSpPr>
          <p:nvPr>
            <p:ph type="subTitle" idx="1"/>
          </p:nvPr>
        </p:nvSpPr>
        <p:spPr>
          <a:xfrm>
            <a:off x="1524000" y="3761456"/>
            <a:ext cx="9144000" cy="728675"/>
          </a:xfrm>
        </p:spPr>
        <p:txBody>
          <a:bodyPr/>
          <a:lstStyle/>
          <a:p>
            <a:r>
              <a:rPr lang="en-US" dirty="0"/>
              <a:t>Stacy Marshall, Delphine Albrecht and Ghazi Muhammad</a:t>
            </a:r>
          </a:p>
        </p:txBody>
      </p:sp>
      <p:pic>
        <p:nvPicPr>
          <p:cNvPr id="4" name="Picture 3">
            <a:extLst>
              <a:ext uri="{FF2B5EF4-FFF2-40B4-BE49-F238E27FC236}">
                <a16:creationId xmlns:a16="http://schemas.microsoft.com/office/drawing/2014/main" id="{68A9597D-B334-3E47-9136-C2FCD427D17E}"/>
              </a:ext>
            </a:extLst>
          </p:cNvPr>
          <p:cNvPicPr>
            <a:picLocks noChangeAspect="1"/>
          </p:cNvPicPr>
          <p:nvPr/>
        </p:nvPicPr>
        <p:blipFill>
          <a:blip r:embed="rId2"/>
          <a:stretch>
            <a:fillRect/>
          </a:stretch>
        </p:blipFill>
        <p:spPr>
          <a:xfrm>
            <a:off x="4133850" y="4490131"/>
            <a:ext cx="3924300" cy="2070100"/>
          </a:xfrm>
          <a:prstGeom prst="rect">
            <a:avLst/>
          </a:prstGeom>
        </p:spPr>
      </p:pic>
    </p:spTree>
    <p:extLst>
      <p:ext uri="{BB962C8B-B14F-4D97-AF65-F5344CB8AC3E}">
        <p14:creationId xmlns:p14="http://schemas.microsoft.com/office/powerpoint/2010/main" val="3097743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55791C-9A83-C047-801C-D9A6DCC87B64}"/>
              </a:ext>
            </a:extLst>
          </p:cNvPr>
          <p:cNvPicPr>
            <a:picLocks noChangeAspect="1"/>
          </p:cNvPicPr>
          <p:nvPr/>
        </p:nvPicPr>
        <p:blipFill>
          <a:blip r:embed="rId2"/>
          <a:stretch>
            <a:fillRect/>
          </a:stretch>
        </p:blipFill>
        <p:spPr>
          <a:xfrm>
            <a:off x="1928810" y="889256"/>
            <a:ext cx="10171119" cy="3334001"/>
          </a:xfrm>
          <a:prstGeom prst="rect">
            <a:avLst/>
          </a:prstGeom>
        </p:spPr>
      </p:pic>
      <p:pic>
        <p:nvPicPr>
          <p:cNvPr id="7" name="Picture 6">
            <a:extLst>
              <a:ext uri="{FF2B5EF4-FFF2-40B4-BE49-F238E27FC236}">
                <a16:creationId xmlns:a16="http://schemas.microsoft.com/office/drawing/2014/main" id="{ABC08322-7E2B-8847-9805-FA10FD93C557}"/>
              </a:ext>
            </a:extLst>
          </p:cNvPr>
          <p:cNvPicPr>
            <a:picLocks noChangeAspect="1"/>
          </p:cNvPicPr>
          <p:nvPr/>
        </p:nvPicPr>
        <p:blipFill>
          <a:blip r:embed="rId3"/>
          <a:stretch>
            <a:fillRect/>
          </a:stretch>
        </p:blipFill>
        <p:spPr>
          <a:xfrm>
            <a:off x="925695" y="4394106"/>
            <a:ext cx="10277475" cy="2192278"/>
          </a:xfrm>
          <a:prstGeom prst="rect">
            <a:avLst/>
          </a:prstGeom>
        </p:spPr>
      </p:pic>
      <p:pic>
        <p:nvPicPr>
          <p:cNvPr id="9" name="Picture 8">
            <a:extLst>
              <a:ext uri="{FF2B5EF4-FFF2-40B4-BE49-F238E27FC236}">
                <a16:creationId xmlns:a16="http://schemas.microsoft.com/office/drawing/2014/main" id="{DE5226AE-55D2-1040-A552-D694954A082D}"/>
              </a:ext>
            </a:extLst>
          </p:cNvPr>
          <p:cNvPicPr>
            <a:picLocks noChangeAspect="1"/>
          </p:cNvPicPr>
          <p:nvPr/>
        </p:nvPicPr>
        <p:blipFill>
          <a:blip r:embed="rId4"/>
          <a:stretch>
            <a:fillRect/>
          </a:stretch>
        </p:blipFill>
        <p:spPr>
          <a:xfrm>
            <a:off x="191386" y="82276"/>
            <a:ext cx="1608515" cy="4137185"/>
          </a:xfrm>
          <a:prstGeom prst="rect">
            <a:avLst/>
          </a:prstGeom>
        </p:spPr>
      </p:pic>
      <p:sp>
        <p:nvSpPr>
          <p:cNvPr id="10" name="Title 1">
            <a:extLst>
              <a:ext uri="{FF2B5EF4-FFF2-40B4-BE49-F238E27FC236}">
                <a16:creationId xmlns:a16="http://schemas.microsoft.com/office/drawing/2014/main" id="{22605936-7DC4-814A-A196-89BBB90EF3FF}"/>
              </a:ext>
            </a:extLst>
          </p:cNvPr>
          <p:cNvSpPr>
            <a:spLocks noGrp="1"/>
          </p:cNvSpPr>
          <p:nvPr>
            <p:ph type="title"/>
          </p:nvPr>
        </p:nvSpPr>
        <p:spPr>
          <a:xfrm>
            <a:off x="2658140" y="90614"/>
            <a:ext cx="8695660" cy="717460"/>
          </a:xfrm>
        </p:spPr>
        <p:txBody>
          <a:bodyPr anchor="t">
            <a:noAutofit/>
          </a:bodyPr>
          <a:lstStyle/>
          <a:p>
            <a:r>
              <a:rPr lang="en-US" sz="2400" b="1" dirty="0"/>
              <a:t>Data Complexity and Missing Values</a:t>
            </a:r>
          </a:p>
        </p:txBody>
      </p:sp>
    </p:spTree>
    <p:extLst>
      <p:ext uri="{BB962C8B-B14F-4D97-AF65-F5344CB8AC3E}">
        <p14:creationId xmlns:p14="http://schemas.microsoft.com/office/powerpoint/2010/main" val="2997067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Data clean up and exploration</a:t>
            </a:r>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1477328"/>
          </a:xfrm>
          <a:prstGeom prst="rect">
            <a:avLst/>
          </a:prstGeom>
          <a:noFill/>
        </p:spPr>
        <p:txBody>
          <a:bodyPr wrap="square" rtlCol="0">
            <a:spAutoFit/>
          </a:bodyPr>
          <a:lstStyle/>
          <a:p>
            <a:r>
              <a:rPr lang="en-US" b="1" dirty="0">
                <a:solidFill>
                  <a:schemeClr val="bg1">
                    <a:lumMod val="65000"/>
                  </a:schemeClr>
                </a:solidFill>
              </a:rPr>
              <a:t>Present and discuss interesting figures developed during exploration</a:t>
            </a:r>
          </a:p>
          <a:p>
            <a:endParaRPr lang="en-US" b="1" dirty="0">
              <a:solidFill>
                <a:schemeClr val="bg1">
                  <a:lumMod val="65000"/>
                </a:schemeClr>
              </a:solidFill>
            </a:endParaRPr>
          </a:p>
          <a:p>
            <a:endParaRPr lang="en-US" b="1" dirty="0">
              <a:solidFill>
                <a:schemeClr val="bg1">
                  <a:lumMod val="65000"/>
                </a:schemeClr>
              </a:solidFill>
            </a:endParaRPr>
          </a:p>
          <a:p>
            <a:endParaRPr lang="en-US" b="1" dirty="0">
              <a:solidFill>
                <a:schemeClr val="bg1">
                  <a:lumMod val="65000"/>
                </a:schemeClr>
              </a:solidFill>
            </a:endParaRPr>
          </a:p>
          <a:p>
            <a:endParaRPr lang="en-US" dirty="0"/>
          </a:p>
        </p:txBody>
      </p:sp>
      <p:pic>
        <p:nvPicPr>
          <p:cNvPr id="4" name="Picture 3">
            <a:extLst>
              <a:ext uri="{FF2B5EF4-FFF2-40B4-BE49-F238E27FC236}">
                <a16:creationId xmlns:a16="http://schemas.microsoft.com/office/drawing/2014/main" id="{C6A1327E-E119-C94A-AA0C-C29B2C385037}"/>
              </a:ext>
            </a:extLst>
          </p:cNvPr>
          <p:cNvPicPr>
            <a:picLocks noChangeAspect="1"/>
          </p:cNvPicPr>
          <p:nvPr/>
        </p:nvPicPr>
        <p:blipFill>
          <a:blip r:embed="rId3"/>
          <a:stretch>
            <a:fillRect/>
          </a:stretch>
        </p:blipFill>
        <p:spPr>
          <a:xfrm>
            <a:off x="6522028" y="1613465"/>
            <a:ext cx="5486400" cy="3657600"/>
          </a:xfrm>
          <a:prstGeom prst="rect">
            <a:avLst/>
          </a:prstGeom>
        </p:spPr>
      </p:pic>
      <p:pic>
        <p:nvPicPr>
          <p:cNvPr id="5" name="Picture 4">
            <a:extLst>
              <a:ext uri="{FF2B5EF4-FFF2-40B4-BE49-F238E27FC236}">
                <a16:creationId xmlns:a16="http://schemas.microsoft.com/office/drawing/2014/main" id="{BB281F6C-AEFB-AD4F-8956-C95FDD8916E8}"/>
              </a:ext>
            </a:extLst>
          </p:cNvPr>
          <p:cNvPicPr>
            <a:picLocks noChangeAspect="1"/>
          </p:cNvPicPr>
          <p:nvPr/>
        </p:nvPicPr>
        <p:blipFill>
          <a:blip r:embed="rId4"/>
          <a:stretch>
            <a:fillRect/>
          </a:stretch>
        </p:blipFill>
        <p:spPr>
          <a:xfrm>
            <a:off x="210748" y="1613465"/>
            <a:ext cx="5486400" cy="3657600"/>
          </a:xfrm>
          <a:prstGeom prst="rect">
            <a:avLst/>
          </a:prstGeom>
        </p:spPr>
      </p:pic>
      <p:sp>
        <p:nvSpPr>
          <p:cNvPr id="6" name="Right Arrow 5">
            <a:extLst>
              <a:ext uri="{FF2B5EF4-FFF2-40B4-BE49-F238E27FC236}">
                <a16:creationId xmlns:a16="http://schemas.microsoft.com/office/drawing/2014/main" id="{D9C7EB77-6E36-7543-92A6-EB445711432B}"/>
              </a:ext>
            </a:extLst>
          </p:cNvPr>
          <p:cNvSpPr/>
          <p:nvPr/>
        </p:nvSpPr>
        <p:spPr>
          <a:xfrm>
            <a:off x="5752567" y="3976254"/>
            <a:ext cx="677923" cy="27709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89727F31-4957-1848-A7C0-E65C5D3C8A2E}"/>
              </a:ext>
            </a:extLst>
          </p:cNvPr>
          <p:cNvSpPr txBox="1"/>
          <p:nvPr/>
        </p:nvSpPr>
        <p:spPr>
          <a:xfrm>
            <a:off x="210748" y="5322859"/>
            <a:ext cx="11797680" cy="1477328"/>
          </a:xfrm>
          <a:prstGeom prst="rect">
            <a:avLst/>
          </a:prstGeom>
          <a:noFill/>
        </p:spPr>
        <p:txBody>
          <a:bodyPr wrap="square" rtlCol="0">
            <a:spAutoFit/>
          </a:bodyPr>
          <a:lstStyle/>
          <a:p>
            <a:r>
              <a:rPr lang="en-US" dirty="0"/>
              <a:t>In order to compare different countries outcome, we had to convert a lot of data into percentages.</a:t>
            </a:r>
          </a:p>
          <a:p>
            <a:endParaRPr lang="en-US" dirty="0"/>
          </a:p>
          <a:p>
            <a:r>
              <a:rPr lang="en-US" dirty="0"/>
              <a:t>This revealed to us that while some countries have a decrease of CO2 emission over the past 15 years (Austria, US, UK, France...) some other do not (Canada, Australia...). We found this trend interesting and chose to select 4 countries to further analyze our datasets:  Austria, France, US and Canada.</a:t>
            </a:r>
          </a:p>
        </p:txBody>
      </p:sp>
    </p:spTree>
    <p:extLst>
      <p:ext uri="{BB962C8B-B14F-4D97-AF65-F5344CB8AC3E}">
        <p14:creationId xmlns:p14="http://schemas.microsoft.com/office/powerpoint/2010/main" val="1691272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2500" b="1" dirty="0"/>
              <a:t>Narrowing Our Focus To Select Countries</a:t>
            </a:r>
            <a:br>
              <a:rPr lang="en-US" sz="2500" dirty="0"/>
            </a:br>
            <a:endParaRPr lang="en-US" sz="2500" dirty="0"/>
          </a:p>
        </p:txBody>
      </p:sp>
      <p:pic>
        <p:nvPicPr>
          <p:cNvPr id="4" name="Picture 3">
            <a:extLst>
              <a:ext uri="{FF2B5EF4-FFF2-40B4-BE49-F238E27FC236}">
                <a16:creationId xmlns:a16="http://schemas.microsoft.com/office/drawing/2014/main" id="{2256BEF8-059A-0845-BDF7-40CA886A8022}"/>
              </a:ext>
            </a:extLst>
          </p:cNvPr>
          <p:cNvPicPr>
            <a:picLocks noChangeAspect="1"/>
          </p:cNvPicPr>
          <p:nvPr/>
        </p:nvPicPr>
        <p:blipFill>
          <a:blip r:embed="rId3"/>
          <a:stretch>
            <a:fillRect/>
          </a:stretch>
        </p:blipFill>
        <p:spPr>
          <a:xfrm>
            <a:off x="605559" y="1672936"/>
            <a:ext cx="7753562" cy="4478482"/>
          </a:xfrm>
          <a:prstGeom prst="rect">
            <a:avLst/>
          </a:prstGeom>
        </p:spPr>
      </p:pic>
      <p:sp>
        <p:nvSpPr>
          <p:cNvPr id="9" name="TextBox 8">
            <a:extLst>
              <a:ext uri="{FF2B5EF4-FFF2-40B4-BE49-F238E27FC236}">
                <a16:creationId xmlns:a16="http://schemas.microsoft.com/office/drawing/2014/main" id="{B145FF8A-70ED-0D4D-BF86-911083BFEA3A}"/>
              </a:ext>
            </a:extLst>
          </p:cNvPr>
          <p:cNvSpPr txBox="1"/>
          <p:nvPr/>
        </p:nvSpPr>
        <p:spPr>
          <a:xfrm>
            <a:off x="8631382" y="2065517"/>
            <a:ext cx="3020291" cy="3693319"/>
          </a:xfrm>
          <a:prstGeom prst="rect">
            <a:avLst/>
          </a:prstGeom>
          <a:noFill/>
        </p:spPr>
        <p:txBody>
          <a:bodyPr wrap="square" rtlCol="0">
            <a:spAutoFit/>
          </a:bodyPr>
          <a:lstStyle/>
          <a:p>
            <a:pPr algn="ctr"/>
            <a:r>
              <a:rPr lang="en-US" dirty="0"/>
              <a:t>These 4 countries appeared to use as particularly interesting to study as all of them had a wide variety of data available. </a:t>
            </a:r>
          </a:p>
          <a:p>
            <a:pPr algn="ctr"/>
            <a:endParaRPr lang="en-US" dirty="0"/>
          </a:p>
          <a:p>
            <a:pPr algn="ctr"/>
            <a:r>
              <a:rPr lang="en-US" dirty="0"/>
              <a:t>Moreover, in contrast to the other countries, Canada seems to have a decreased biodiversity since 1974. Is there anything specific to Canada compare to the other countries that could correlate to this observation?</a:t>
            </a:r>
          </a:p>
        </p:txBody>
      </p:sp>
    </p:spTree>
    <p:extLst>
      <p:ext uri="{BB962C8B-B14F-4D97-AF65-F5344CB8AC3E}">
        <p14:creationId xmlns:p14="http://schemas.microsoft.com/office/powerpoint/2010/main" val="1313485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r>
              <a:rPr lang="en-US" dirty="0"/>
              <a:t>Freshwater pull affect on biodiversity(Fish)</a:t>
            </a:r>
            <a:br>
              <a:rPr lang="en-US" dirty="0"/>
            </a:br>
            <a:br>
              <a:rPr lang="en-US" dirty="0"/>
            </a:br>
            <a:br>
              <a:rPr lang="en-US" dirty="0"/>
            </a:br>
            <a:r>
              <a:rPr lang="en-US" dirty="0"/>
              <a:t>)</a:t>
            </a:r>
            <a:endParaRPr lang="en-US" sz="2500" dirty="0"/>
          </a:p>
        </p:txBody>
      </p:sp>
      <p:sp>
        <p:nvSpPr>
          <p:cNvPr id="9" name="TextBox 8">
            <a:extLst>
              <a:ext uri="{FF2B5EF4-FFF2-40B4-BE49-F238E27FC236}">
                <a16:creationId xmlns:a16="http://schemas.microsoft.com/office/drawing/2014/main" id="{B145FF8A-70ED-0D4D-BF86-911083BFEA3A}"/>
              </a:ext>
            </a:extLst>
          </p:cNvPr>
          <p:cNvSpPr txBox="1"/>
          <p:nvPr/>
        </p:nvSpPr>
        <p:spPr>
          <a:xfrm>
            <a:off x="8631382" y="2065517"/>
            <a:ext cx="3020291" cy="2585323"/>
          </a:xfrm>
          <a:prstGeom prst="rect">
            <a:avLst/>
          </a:prstGeom>
          <a:noFill/>
        </p:spPr>
        <p:txBody>
          <a:bodyPr wrap="square" rtlCol="0">
            <a:spAutoFit/>
          </a:bodyPr>
          <a:lstStyle/>
          <a:p>
            <a:pPr algn="ctr"/>
            <a:r>
              <a:rPr lang="en-US" dirty="0"/>
              <a:t>Logically we expect, as water from oceans, lake, </a:t>
            </a:r>
            <a:r>
              <a:rPr lang="en-US" dirty="0" err="1"/>
              <a:t>etc</a:t>
            </a:r>
            <a:r>
              <a:rPr lang="en-US" dirty="0"/>
              <a:t>, decreases, the population of water species, should decrease.</a:t>
            </a:r>
          </a:p>
          <a:p>
            <a:pPr algn="ctr"/>
            <a:endParaRPr lang="en-US" dirty="0"/>
          </a:p>
          <a:p>
            <a:pPr algn="ctr"/>
            <a:r>
              <a:rPr lang="en-US" dirty="0"/>
              <a:t>Out of 36 Countries, China and USA has the highest freshwater abstraction.</a:t>
            </a:r>
          </a:p>
        </p:txBody>
      </p:sp>
      <p:pic>
        <p:nvPicPr>
          <p:cNvPr id="6" name="Picture 5">
            <a:extLst>
              <a:ext uri="{FF2B5EF4-FFF2-40B4-BE49-F238E27FC236}">
                <a16:creationId xmlns:a16="http://schemas.microsoft.com/office/drawing/2014/main" id="{9A1FC103-9E4E-4BDC-AD31-F81BDC3EBBB0}"/>
              </a:ext>
            </a:extLst>
          </p:cNvPr>
          <p:cNvPicPr/>
          <p:nvPr/>
        </p:nvPicPr>
        <p:blipFill>
          <a:blip r:embed="rId3"/>
          <a:stretch>
            <a:fillRect/>
          </a:stretch>
        </p:blipFill>
        <p:spPr>
          <a:xfrm>
            <a:off x="747458" y="1442730"/>
            <a:ext cx="7307632" cy="5139553"/>
          </a:xfrm>
          <a:prstGeom prst="rect">
            <a:avLst/>
          </a:prstGeom>
        </p:spPr>
      </p:pic>
    </p:spTree>
    <p:extLst>
      <p:ext uri="{BB962C8B-B14F-4D97-AF65-F5344CB8AC3E}">
        <p14:creationId xmlns:p14="http://schemas.microsoft.com/office/powerpoint/2010/main" val="1376619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37506"/>
            <a:ext cx="10515600" cy="959528"/>
          </a:xfrm>
        </p:spPr>
        <p:txBody>
          <a:bodyPr anchor="t">
            <a:noAutofit/>
          </a:bodyPr>
          <a:lstStyle/>
          <a:p>
            <a:r>
              <a:rPr lang="en-US" sz="2400" dirty="0"/>
              <a:t>Freshwater pull affect on </a:t>
            </a:r>
            <a:r>
              <a:rPr lang="en-US" sz="2400" dirty="0" err="1"/>
              <a:t>biodiveristy</a:t>
            </a:r>
            <a:endParaRPr lang="en-US" sz="2500" dirty="0"/>
          </a:p>
        </p:txBody>
      </p:sp>
      <p:sp>
        <p:nvSpPr>
          <p:cNvPr id="8" name="TextBox 7">
            <a:extLst>
              <a:ext uri="{FF2B5EF4-FFF2-40B4-BE49-F238E27FC236}">
                <a16:creationId xmlns:a16="http://schemas.microsoft.com/office/drawing/2014/main" id="{86A5F545-14C9-5945-B289-51232CB43C72}"/>
              </a:ext>
            </a:extLst>
          </p:cNvPr>
          <p:cNvSpPr txBox="1"/>
          <p:nvPr/>
        </p:nvSpPr>
        <p:spPr>
          <a:xfrm>
            <a:off x="838201" y="5763491"/>
            <a:ext cx="10515600" cy="646331"/>
          </a:xfrm>
          <a:prstGeom prst="rect">
            <a:avLst/>
          </a:prstGeom>
          <a:noFill/>
        </p:spPr>
        <p:txBody>
          <a:bodyPr wrap="square" rtlCol="0">
            <a:spAutoFit/>
          </a:bodyPr>
          <a:lstStyle/>
          <a:p>
            <a:pPr algn="ctr"/>
            <a:r>
              <a:rPr lang="en-US" dirty="0"/>
              <a:t>The Netherlands &amp; United States, has the highest population of Freshwater Fish.</a:t>
            </a:r>
          </a:p>
          <a:p>
            <a:pPr algn="ctr"/>
            <a:endParaRPr lang="en-US" dirty="0"/>
          </a:p>
        </p:txBody>
      </p:sp>
      <p:sp>
        <p:nvSpPr>
          <p:cNvPr id="11" name="Down Arrow 10">
            <a:extLst>
              <a:ext uri="{FF2B5EF4-FFF2-40B4-BE49-F238E27FC236}">
                <a16:creationId xmlns:a16="http://schemas.microsoft.com/office/drawing/2014/main" id="{EDD844A1-8FED-3C48-BFB5-A2B1686B8F08}"/>
              </a:ext>
            </a:extLst>
          </p:cNvPr>
          <p:cNvSpPr/>
          <p:nvPr/>
        </p:nvSpPr>
        <p:spPr>
          <a:xfrm rot="8438193">
            <a:off x="4541430" y="4097627"/>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57B8210-FBD6-428D-8766-DF450F604188}"/>
              </a:ext>
            </a:extLst>
          </p:cNvPr>
          <p:cNvPicPr/>
          <p:nvPr/>
        </p:nvPicPr>
        <p:blipFill>
          <a:blip r:embed="rId3"/>
          <a:stretch>
            <a:fillRect/>
          </a:stretch>
        </p:blipFill>
        <p:spPr>
          <a:xfrm>
            <a:off x="838200" y="1509100"/>
            <a:ext cx="4801763" cy="3942324"/>
          </a:xfrm>
          <a:prstGeom prst="rect">
            <a:avLst/>
          </a:prstGeom>
        </p:spPr>
      </p:pic>
      <p:pic>
        <p:nvPicPr>
          <p:cNvPr id="13" name="Picture 12">
            <a:extLst>
              <a:ext uri="{FF2B5EF4-FFF2-40B4-BE49-F238E27FC236}">
                <a16:creationId xmlns:a16="http://schemas.microsoft.com/office/drawing/2014/main" id="{E9FC421E-4C22-4E9B-9D42-A4850FCFD3A8}"/>
              </a:ext>
            </a:extLst>
          </p:cNvPr>
          <p:cNvPicPr/>
          <p:nvPr/>
        </p:nvPicPr>
        <p:blipFill>
          <a:blip r:embed="rId4"/>
          <a:stretch>
            <a:fillRect/>
          </a:stretch>
        </p:blipFill>
        <p:spPr>
          <a:xfrm>
            <a:off x="5973647" y="1468417"/>
            <a:ext cx="5280936" cy="3942324"/>
          </a:xfrm>
          <a:prstGeom prst="rect">
            <a:avLst/>
          </a:prstGeom>
        </p:spPr>
      </p:pic>
    </p:spTree>
    <p:extLst>
      <p:ext uri="{BB962C8B-B14F-4D97-AF65-F5344CB8AC3E}">
        <p14:creationId xmlns:p14="http://schemas.microsoft.com/office/powerpoint/2010/main" val="3008771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sz="2600">
                <a:solidFill>
                  <a:schemeClr val="bg1"/>
                </a:solidFill>
              </a:rPr>
              <a:t>Freshwater pull affect on biodiveristy</a:t>
            </a:r>
          </a:p>
        </p:txBody>
      </p:sp>
      <p:sp>
        <p:nvSpPr>
          <p:cNvPr id="9" name="TextBox 8">
            <a:extLst>
              <a:ext uri="{FF2B5EF4-FFF2-40B4-BE49-F238E27FC236}">
                <a16:creationId xmlns:a16="http://schemas.microsoft.com/office/drawing/2014/main" id="{B145FF8A-70ED-0D4D-BF86-911083BFEA3A}"/>
              </a:ext>
            </a:extLst>
          </p:cNvPr>
          <p:cNvSpPr txBox="1"/>
          <p:nvPr/>
        </p:nvSpPr>
        <p:spPr>
          <a:xfrm>
            <a:off x="643468" y="2638044"/>
            <a:ext cx="3363974" cy="3965956"/>
          </a:xfrm>
          <a:prstGeom prst="rect">
            <a:avLst/>
          </a:prstGeom>
        </p:spPr>
        <p:txBody>
          <a:bodyPr vert="horz" lIns="91440" tIns="45720" rIns="91440" bIns="45720" rtlCol="0">
            <a:normAutofit lnSpcReduction="10000"/>
          </a:bodyPr>
          <a:lstStyle/>
          <a:p>
            <a:pPr indent="-228600">
              <a:lnSpc>
                <a:spcPct val="90000"/>
              </a:lnSpc>
              <a:spcBef>
                <a:spcPts val="1000"/>
              </a:spcBef>
              <a:buClr>
                <a:schemeClr val="accent2"/>
              </a:buClr>
              <a:buFont typeface="Arial" panose="020B0604020202020204" pitchFamily="34" charset="0"/>
              <a:buChar char="•"/>
            </a:pPr>
            <a:r>
              <a:rPr lang="en-US" dirty="0">
                <a:solidFill>
                  <a:schemeClr val="bg1"/>
                </a:solidFill>
              </a:rPr>
              <a:t>As expected, after inspecting USA, China, and Netherlands.</a:t>
            </a:r>
          </a:p>
          <a:p>
            <a:pPr indent="-228600">
              <a:lnSpc>
                <a:spcPct val="90000"/>
              </a:lnSpc>
              <a:spcBef>
                <a:spcPts val="1000"/>
              </a:spcBef>
              <a:buClr>
                <a:schemeClr val="accent2"/>
              </a:buClr>
              <a:buFont typeface="Arial" panose="020B0604020202020204" pitchFamily="34" charset="0"/>
              <a:buChar char="•"/>
            </a:pPr>
            <a:r>
              <a:rPr lang="en-US" dirty="0">
                <a:solidFill>
                  <a:schemeClr val="bg1"/>
                </a:solidFill>
              </a:rPr>
              <a:t>The amount of freshwater abstraction is inversely proportional to the Quantity of water life forms. </a:t>
            </a:r>
          </a:p>
          <a:p>
            <a:pPr indent="-228600">
              <a:lnSpc>
                <a:spcPct val="90000"/>
              </a:lnSpc>
              <a:spcBef>
                <a:spcPts val="1000"/>
              </a:spcBef>
              <a:buClr>
                <a:schemeClr val="accent2"/>
              </a:buClr>
              <a:buFont typeface="Arial" panose="020B0604020202020204" pitchFamily="34" charset="0"/>
              <a:buChar char="•"/>
            </a:pPr>
            <a:r>
              <a:rPr lang="en-US" dirty="0">
                <a:solidFill>
                  <a:schemeClr val="bg1"/>
                </a:solidFill>
              </a:rPr>
              <a:t>China total Freshwater abstract is approx. 600,000 m^3, hence the fish population is barely 25,000.</a:t>
            </a:r>
          </a:p>
          <a:p>
            <a:pPr indent="-228600">
              <a:lnSpc>
                <a:spcPct val="90000"/>
              </a:lnSpc>
              <a:spcBef>
                <a:spcPts val="1000"/>
              </a:spcBef>
              <a:buClr>
                <a:schemeClr val="accent2"/>
              </a:buClr>
              <a:buFont typeface="Arial" panose="020B0604020202020204" pitchFamily="34" charset="0"/>
              <a:buChar char="•"/>
            </a:pPr>
            <a:r>
              <a:rPr lang="en-US" dirty="0">
                <a:solidFill>
                  <a:schemeClr val="bg1"/>
                </a:solidFill>
              </a:rPr>
              <a:t>The opposite is affect is shown with Netherlands, how the country has a low Freshwater abstraction rate, (~10^3), yielding a high Fish population of ~225,000.</a:t>
            </a:r>
          </a:p>
        </p:txBody>
      </p:sp>
      <p:pic>
        <p:nvPicPr>
          <p:cNvPr id="5" name="Picture 4">
            <a:extLst>
              <a:ext uri="{FF2B5EF4-FFF2-40B4-BE49-F238E27FC236}">
                <a16:creationId xmlns:a16="http://schemas.microsoft.com/office/drawing/2014/main" id="{8F480423-FFB6-49E8-B70F-5FC7CEDB2545}"/>
              </a:ext>
            </a:extLst>
          </p:cNvPr>
          <p:cNvPicPr/>
          <p:nvPr/>
        </p:nvPicPr>
        <p:blipFill>
          <a:blip r:embed="rId3"/>
          <a:stretch>
            <a:fillRect/>
          </a:stretch>
        </p:blipFill>
        <p:spPr>
          <a:xfrm>
            <a:off x="5297763" y="957647"/>
            <a:ext cx="6250769" cy="5233748"/>
          </a:xfrm>
          <a:prstGeom prst="rect">
            <a:avLst/>
          </a:prstGeom>
        </p:spPr>
      </p:pic>
    </p:spTree>
    <p:extLst>
      <p:ext uri="{BB962C8B-B14F-4D97-AF65-F5344CB8AC3E}">
        <p14:creationId xmlns:p14="http://schemas.microsoft.com/office/powerpoint/2010/main" val="3709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sz="2600">
                <a:solidFill>
                  <a:schemeClr val="bg1"/>
                </a:solidFill>
              </a:rPr>
              <a:t>Freshwater pull affect on biodiveristy</a:t>
            </a:r>
          </a:p>
        </p:txBody>
      </p:sp>
      <p:sp>
        <p:nvSpPr>
          <p:cNvPr id="9" name="TextBox 8">
            <a:extLst>
              <a:ext uri="{FF2B5EF4-FFF2-40B4-BE49-F238E27FC236}">
                <a16:creationId xmlns:a16="http://schemas.microsoft.com/office/drawing/2014/main" id="{B145FF8A-70ED-0D4D-BF86-911083BFEA3A}"/>
              </a:ext>
            </a:extLst>
          </p:cNvPr>
          <p:cNvSpPr txBox="1"/>
          <p:nvPr/>
        </p:nvSpPr>
        <p:spPr>
          <a:xfrm>
            <a:off x="643468" y="2638044"/>
            <a:ext cx="3363974" cy="3415622"/>
          </a:xfrm>
          <a:prstGeom prst="rect">
            <a:avLst/>
          </a:prstGeom>
        </p:spPr>
        <p:txBody>
          <a:bodyPr vert="horz" lIns="91440" tIns="45720" rIns="91440" bIns="45720" rtlCol="0">
            <a:normAutofit lnSpcReduction="10000"/>
          </a:bodyPr>
          <a:lstStyle/>
          <a:p>
            <a:pPr indent="-228600">
              <a:lnSpc>
                <a:spcPct val="90000"/>
              </a:lnSpc>
              <a:spcBef>
                <a:spcPts val="1000"/>
              </a:spcBef>
              <a:buClr>
                <a:schemeClr val="accent2"/>
              </a:buClr>
              <a:buFont typeface="Arial" panose="020B0604020202020204" pitchFamily="34" charset="0"/>
              <a:buChar char="•"/>
            </a:pPr>
            <a:r>
              <a:rPr lang="en-US" dirty="0">
                <a:solidFill>
                  <a:schemeClr val="bg1"/>
                </a:solidFill>
              </a:rPr>
              <a:t>The bubble scatter chart, shows how China dominates the other Countries, with its High Freshwater Abstraction rate.</a:t>
            </a:r>
          </a:p>
          <a:p>
            <a:pPr indent="-228600">
              <a:lnSpc>
                <a:spcPct val="90000"/>
              </a:lnSpc>
              <a:spcBef>
                <a:spcPts val="1000"/>
              </a:spcBef>
              <a:buClr>
                <a:schemeClr val="accent2"/>
              </a:buClr>
              <a:buFont typeface="Arial" panose="020B0604020202020204" pitchFamily="34" charset="0"/>
              <a:buChar char="•"/>
            </a:pPr>
            <a:r>
              <a:rPr lang="en-US" dirty="0">
                <a:solidFill>
                  <a:schemeClr val="bg1"/>
                </a:solidFill>
              </a:rPr>
              <a:t>Note* : China’s high Freshwater Abstraction rate is function of the industry, such as:</a:t>
            </a:r>
          </a:p>
          <a:p>
            <a:pPr indent="-228600">
              <a:lnSpc>
                <a:spcPct val="90000"/>
              </a:lnSpc>
              <a:spcBef>
                <a:spcPts val="1000"/>
              </a:spcBef>
              <a:buClr>
                <a:schemeClr val="accent2"/>
              </a:buClr>
              <a:buFont typeface="Arial" panose="020B0604020202020204" pitchFamily="34" charset="0"/>
              <a:buChar char="•"/>
            </a:pPr>
            <a:r>
              <a:rPr lang="en-US" dirty="0">
                <a:solidFill>
                  <a:schemeClr val="bg1"/>
                </a:solidFill>
              </a:rPr>
              <a:t>Manufacturing industry</a:t>
            </a:r>
          </a:p>
          <a:p>
            <a:pPr indent="-228600">
              <a:lnSpc>
                <a:spcPct val="90000"/>
              </a:lnSpc>
              <a:spcBef>
                <a:spcPts val="1000"/>
              </a:spcBef>
              <a:buClr>
                <a:schemeClr val="accent2"/>
              </a:buClr>
              <a:buFont typeface="Arial" panose="020B0604020202020204" pitchFamily="34" charset="0"/>
              <a:buChar char="•"/>
            </a:pPr>
            <a:r>
              <a:rPr lang="en-US" dirty="0">
                <a:solidFill>
                  <a:schemeClr val="bg1"/>
                </a:solidFill>
              </a:rPr>
              <a:t>Irrigation</a:t>
            </a:r>
          </a:p>
          <a:p>
            <a:pPr indent="-228600">
              <a:lnSpc>
                <a:spcPct val="90000"/>
              </a:lnSpc>
              <a:spcBef>
                <a:spcPts val="1000"/>
              </a:spcBef>
              <a:buClr>
                <a:schemeClr val="accent2"/>
              </a:buClr>
              <a:buFont typeface="Arial" panose="020B0604020202020204" pitchFamily="34" charset="0"/>
              <a:buChar char="•"/>
            </a:pPr>
            <a:r>
              <a:rPr lang="en-US" dirty="0">
                <a:solidFill>
                  <a:schemeClr val="bg1"/>
                </a:solidFill>
              </a:rPr>
              <a:t>Public Water Supply</a:t>
            </a:r>
          </a:p>
          <a:p>
            <a:pPr indent="-228600">
              <a:lnSpc>
                <a:spcPct val="90000"/>
              </a:lnSpc>
              <a:spcBef>
                <a:spcPts val="1000"/>
              </a:spcBef>
              <a:buClr>
                <a:schemeClr val="accent2"/>
              </a:buClr>
              <a:buFont typeface="Arial" panose="020B0604020202020204" pitchFamily="34" charset="0"/>
              <a:buChar char="•"/>
            </a:pPr>
            <a:r>
              <a:rPr lang="en-US" dirty="0">
                <a:solidFill>
                  <a:schemeClr val="bg1"/>
                </a:solidFill>
              </a:rPr>
              <a:t>Agriculture</a:t>
            </a:r>
          </a:p>
          <a:p>
            <a:pPr>
              <a:lnSpc>
                <a:spcPct val="90000"/>
              </a:lnSpc>
              <a:spcBef>
                <a:spcPts val="1000"/>
              </a:spcBef>
              <a:buClr>
                <a:schemeClr val="accent2"/>
              </a:buClr>
            </a:pPr>
            <a:endParaRPr lang="en-US" dirty="0">
              <a:solidFill>
                <a:schemeClr val="bg1"/>
              </a:solidFill>
            </a:endParaRPr>
          </a:p>
        </p:txBody>
      </p:sp>
      <p:pic>
        <p:nvPicPr>
          <p:cNvPr id="5" name="Picture 4">
            <a:extLst>
              <a:ext uri="{FF2B5EF4-FFF2-40B4-BE49-F238E27FC236}">
                <a16:creationId xmlns:a16="http://schemas.microsoft.com/office/drawing/2014/main" id="{D96232ED-A862-4243-8987-CE328127B2B5}"/>
              </a:ext>
            </a:extLst>
          </p:cNvPr>
          <p:cNvPicPr/>
          <p:nvPr/>
        </p:nvPicPr>
        <p:blipFill>
          <a:blip r:embed="rId3"/>
          <a:stretch>
            <a:fillRect/>
          </a:stretch>
        </p:blipFill>
        <p:spPr>
          <a:xfrm>
            <a:off x="5297763" y="957646"/>
            <a:ext cx="6250769" cy="5388289"/>
          </a:xfrm>
          <a:prstGeom prst="rect">
            <a:avLst/>
          </a:prstGeom>
        </p:spPr>
      </p:pic>
    </p:spTree>
    <p:extLst>
      <p:ext uri="{BB962C8B-B14F-4D97-AF65-F5344CB8AC3E}">
        <p14:creationId xmlns:p14="http://schemas.microsoft.com/office/powerpoint/2010/main" val="1326976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37506"/>
            <a:ext cx="10515600" cy="95952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5" name="Picture 4">
            <a:extLst>
              <a:ext uri="{FF2B5EF4-FFF2-40B4-BE49-F238E27FC236}">
                <a16:creationId xmlns:a16="http://schemas.microsoft.com/office/drawing/2014/main" id="{5F002BB0-84EF-0E42-BD33-7DBC5B35637B}"/>
              </a:ext>
            </a:extLst>
          </p:cNvPr>
          <p:cNvPicPr>
            <a:picLocks noChangeAspect="1"/>
          </p:cNvPicPr>
          <p:nvPr/>
        </p:nvPicPr>
        <p:blipFill rotWithShape="1">
          <a:blip r:embed="rId3"/>
          <a:srcRect b="9905"/>
          <a:stretch/>
        </p:blipFill>
        <p:spPr>
          <a:xfrm>
            <a:off x="-731981" y="1245177"/>
            <a:ext cx="7061200" cy="3638550"/>
          </a:xfrm>
          <a:prstGeom prst="rect">
            <a:avLst/>
          </a:prstGeom>
        </p:spPr>
      </p:pic>
      <p:pic>
        <p:nvPicPr>
          <p:cNvPr id="7" name="Picture 6">
            <a:extLst>
              <a:ext uri="{FF2B5EF4-FFF2-40B4-BE49-F238E27FC236}">
                <a16:creationId xmlns:a16="http://schemas.microsoft.com/office/drawing/2014/main" id="{49148009-3D0C-F74F-9C13-F704211DD4E2}"/>
              </a:ext>
            </a:extLst>
          </p:cNvPr>
          <p:cNvPicPr>
            <a:picLocks noChangeAspect="1"/>
          </p:cNvPicPr>
          <p:nvPr/>
        </p:nvPicPr>
        <p:blipFill rotWithShape="1">
          <a:blip r:embed="rId4"/>
          <a:srcRect b="9005"/>
          <a:stretch/>
        </p:blipFill>
        <p:spPr>
          <a:xfrm>
            <a:off x="5130800" y="1259032"/>
            <a:ext cx="7061200" cy="3674918"/>
          </a:xfrm>
          <a:prstGeom prst="rect">
            <a:avLst/>
          </a:prstGeom>
        </p:spPr>
      </p:pic>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371437" y="4995948"/>
            <a:ext cx="7061200" cy="400050"/>
          </a:xfrm>
          <a:prstGeom prst="rect">
            <a:avLst/>
          </a:prstGeom>
        </p:spPr>
      </p:pic>
      <p:sp>
        <p:nvSpPr>
          <p:cNvPr id="8" name="TextBox 7">
            <a:extLst>
              <a:ext uri="{FF2B5EF4-FFF2-40B4-BE49-F238E27FC236}">
                <a16:creationId xmlns:a16="http://schemas.microsoft.com/office/drawing/2014/main" id="{86A5F545-14C9-5945-B289-51232CB43C72}"/>
              </a:ext>
            </a:extLst>
          </p:cNvPr>
          <p:cNvSpPr txBox="1"/>
          <p:nvPr/>
        </p:nvSpPr>
        <p:spPr>
          <a:xfrm>
            <a:off x="838201" y="5763491"/>
            <a:ext cx="10515600" cy="923330"/>
          </a:xfrm>
          <a:prstGeom prst="rect">
            <a:avLst/>
          </a:prstGeom>
          <a:noFill/>
        </p:spPr>
        <p:txBody>
          <a:bodyPr wrap="square" rtlCol="0">
            <a:spAutoFit/>
          </a:bodyPr>
          <a:lstStyle/>
          <a:p>
            <a:pPr algn="ctr"/>
            <a:r>
              <a:rPr lang="en-US" dirty="0"/>
              <a:t>Over the past 20 years, both France and Austria have increased their environmental policy stringency and interestingly this correlates with a decrease in their production of CO2 emission.</a:t>
            </a:r>
          </a:p>
          <a:p>
            <a:pPr algn="ctr"/>
            <a:r>
              <a:rPr lang="en-US" dirty="0"/>
              <a:t>This decrease doesn’t seems to be affected by the amount of taxes raised for environmental causes.</a:t>
            </a:r>
          </a:p>
        </p:txBody>
      </p:sp>
      <p:sp>
        <p:nvSpPr>
          <p:cNvPr id="11" name="Down Arrow 10">
            <a:extLst>
              <a:ext uri="{FF2B5EF4-FFF2-40B4-BE49-F238E27FC236}">
                <a16:creationId xmlns:a16="http://schemas.microsoft.com/office/drawing/2014/main" id="{EDD844A1-8FED-3C48-BFB5-A2B1686B8F08}"/>
              </a:ext>
            </a:extLst>
          </p:cNvPr>
          <p:cNvSpPr/>
          <p:nvPr/>
        </p:nvSpPr>
        <p:spPr>
          <a:xfrm rot="8438193">
            <a:off x="4541430" y="4097627"/>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A2D112B5-4FE0-454B-A257-2FD673792259}"/>
              </a:ext>
            </a:extLst>
          </p:cNvPr>
          <p:cNvSpPr/>
          <p:nvPr/>
        </p:nvSpPr>
        <p:spPr>
          <a:xfrm rot="8438193">
            <a:off x="10404210" y="334948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78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54239"/>
            <a:ext cx="10515600" cy="83190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565400" y="4760420"/>
            <a:ext cx="7061200" cy="400050"/>
          </a:xfrm>
          <a:prstGeom prst="rect">
            <a:avLst/>
          </a:prstGeom>
        </p:spPr>
      </p:pic>
      <p:pic>
        <p:nvPicPr>
          <p:cNvPr id="4" name="Picture 3">
            <a:extLst>
              <a:ext uri="{FF2B5EF4-FFF2-40B4-BE49-F238E27FC236}">
                <a16:creationId xmlns:a16="http://schemas.microsoft.com/office/drawing/2014/main" id="{EEA8B578-2010-1443-A6EC-9A5EB28EDCA4}"/>
              </a:ext>
            </a:extLst>
          </p:cNvPr>
          <p:cNvPicPr>
            <a:picLocks noChangeAspect="1"/>
          </p:cNvPicPr>
          <p:nvPr/>
        </p:nvPicPr>
        <p:blipFill rotWithShape="1">
          <a:blip r:embed="rId4"/>
          <a:srcRect b="9005"/>
          <a:stretch/>
        </p:blipFill>
        <p:spPr>
          <a:xfrm>
            <a:off x="-690418" y="1021772"/>
            <a:ext cx="7061200" cy="3674918"/>
          </a:xfrm>
          <a:prstGeom prst="rect">
            <a:avLst/>
          </a:prstGeom>
        </p:spPr>
      </p:pic>
      <p:pic>
        <p:nvPicPr>
          <p:cNvPr id="8" name="Picture 7">
            <a:extLst>
              <a:ext uri="{FF2B5EF4-FFF2-40B4-BE49-F238E27FC236}">
                <a16:creationId xmlns:a16="http://schemas.microsoft.com/office/drawing/2014/main" id="{E8D78B3E-A266-654C-9487-DAC6C153BF54}"/>
              </a:ext>
            </a:extLst>
          </p:cNvPr>
          <p:cNvPicPr>
            <a:picLocks noChangeAspect="1"/>
          </p:cNvPicPr>
          <p:nvPr/>
        </p:nvPicPr>
        <p:blipFill rotWithShape="1">
          <a:blip r:embed="rId5"/>
          <a:srcRect b="8662"/>
          <a:stretch/>
        </p:blipFill>
        <p:spPr>
          <a:xfrm>
            <a:off x="5130800" y="1007917"/>
            <a:ext cx="7061200" cy="3688773"/>
          </a:xfrm>
          <a:prstGeom prst="rect">
            <a:avLst/>
          </a:prstGeom>
        </p:spPr>
      </p:pic>
      <p:sp>
        <p:nvSpPr>
          <p:cNvPr id="9" name="Down Arrow 8">
            <a:extLst>
              <a:ext uri="{FF2B5EF4-FFF2-40B4-BE49-F238E27FC236}">
                <a16:creationId xmlns:a16="http://schemas.microsoft.com/office/drawing/2014/main" id="{36CBABC7-1BF4-C74B-843E-4924C8D97277}"/>
              </a:ext>
            </a:extLst>
          </p:cNvPr>
          <p:cNvSpPr/>
          <p:nvPr/>
        </p:nvSpPr>
        <p:spPr>
          <a:xfrm rot="8438193">
            <a:off x="4541431" y="3362645"/>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166375" y="1894063"/>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20 years, both the United States and Canada have also increased their environmental policy stringency BUT interestingly their outcomes are different. While the United Stated decreased their CO2 emission, the Canada’s emission remained stable or might have even increased.</a:t>
            </a:r>
          </a:p>
        </p:txBody>
      </p:sp>
    </p:spTree>
    <p:extLst>
      <p:ext uri="{BB962C8B-B14F-4D97-AF65-F5344CB8AC3E}">
        <p14:creationId xmlns:p14="http://schemas.microsoft.com/office/powerpoint/2010/main" val="262770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D8AA94-40B5-F649-B3A2-9A9B3DE87C94}"/>
              </a:ext>
            </a:extLst>
          </p:cNvPr>
          <p:cNvPicPr>
            <a:picLocks noChangeAspect="1"/>
          </p:cNvPicPr>
          <p:nvPr/>
        </p:nvPicPr>
        <p:blipFill rotWithShape="1">
          <a:blip r:embed="rId3"/>
          <a:srcRect b="8263"/>
          <a:stretch/>
        </p:blipFill>
        <p:spPr>
          <a:xfrm>
            <a:off x="-1123373" y="1391689"/>
            <a:ext cx="8204200" cy="3704894"/>
          </a:xfrm>
          <a:prstGeom prst="rect">
            <a:avLst/>
          </a:prstGeom>
        </p:spPr>
      </p:pic>
      <p:pic>
        <p:nvPicPr>
          <p:cNvPr id="5" name="Picture 4">
            <a:extLst>
              <a:ext uri="{FF2B5EF4-FFF2-40B4-BE49-F238E27FC236}">
                <a16:creationId xmlns:a16="http://schemas.microsoft.com/office/drawing/2014/main" id="{3F843FC9-1B18-ED42-B77D-05CEC4274918}"/>
              </a:ext>
            </a:extLst>
          </p:cNvPr>
          <p:cNvPicPr>
            <a:picLocks noChangeAspect="1"/>
          </p:cNvPicPr>
          <p:nvPr/>
        </p:nvPicPr>
        <p:blipFill rotWithShape="1">
          <a:blip r:embed="rId4"/>
          <a:srcRect b="9525"/>
          <a:stretch/>
        </p:blipFill>
        <p:spPr>
          <a:xfrm>
            <a:off x="4487719" y="1319835"/>
            <a:ext cx="8204200" cy="3653947"/>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418239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318727" y="330974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1200329"/>
          </a:xfrm>
          <a:prstGeom prst="rect">
            <a:avLst/>
          </a:prstGeom>
          <a:noFill/>
        </p:spPr>
        <p:txBody>
          <a:bodyPr wrap="square" rtlCol="0">
            <a:spAutoFit/>
          </a:bodyPr>
          <a:lstStyle/>
          <a:p>
            <a:pPr algn="ctr"/>
            <a:r>
              <a:rPr lang="en-US" dirty="0"/>
              <a:t>Over the past 15 years, both France and Austria have reduced their mean population exposure to PM2.5. </a:t>
            </a:r>
          </a:p>
          <a:p>
            <a:pPr algn="ctr"/>
            <a:r>
              <a:rPr lang="en-US" dirty="0"/>
              <a:t>PM2.5 (atmospheric particulate matter (PM) that have a diameter of less than 2.5 micrometers) that can come from various sources (power plants, motor vehicles, airplanes, residential wood burning, forest fires, agricultural burning, volcanic eruptions and dust storms).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3"/>
          <a:srcRect t="90476"/>
          <a:stretch/>
        </p:blipFill>
        <p:spPr>
          <a:xfrm>
            <a:off x="1869209" y="5154329"/>
            <a:ext cx="8204200" cy="384653"/>
          </a:xfrm>
          <a:prstGeom prst="rect">
            <a:avLst/>
          </a:prstGeom>
        </p:spPr>
      </p:pic>
    </p:spTree>
    <p:extLst>
      <p:ext uri="{BB962C8B-B14F-4D97-AF65-F5344CB8AC3E}">
        <p14:creationId xmlns:p14="http://schemas.microsoft.com/office/powerpoint/2010/main" val="753369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Motivation and Summary</a:t>
            </a:r>
            <a:endParaRPr lang="en-US" sz="2500" dirty="0"/>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847755"/>
          </a:xfrm>
          <a:prstGeom prst="rect">
            <a:avLst/>
          </a:prstGeom>
          <a:noFill/>
        </p:spPr>
        <p:txBody>
          <a:bodyPr wrap="square" rtlCol="0">
            <a:spAutoFit/>
          </a:bodyPr>
          <a:lstStyle/>
          <a:p>
            <a:pPr marL="342900" indent="-342900">
              <a:buAutoNum type="arabicPeriod"/>
            </a:pPr>
            <a:r>
              <a:rPr lang="en-US" b="1" dirty="0">
                <a:solidFill>
                  <a:schemeClr val="bg1">
                    <a:lumMod val="65000"/>
                  </a:schemeClr>
                </a:solidFill>
              </a:rPr>
              <a:t>Define the core message or hypothesis of your project</a:t>
            </a:r>
          </a:p>
          <a:p>
            <a:endParaRPr lang="en-US" b="1" dirty="0">
              <a:solidFill>
                <a:schemeClr val="bg1">
                  <a:lumMod val="65000"/>
                </a:schemeClr>
              </a:solidFill>
            </a:endParaRPr>
          </a:p>
          <a:p>
            <a:pPr marL="742950" lvl="1" indent="-285750">
              <a:buFontTx/>
              <a:buChar char="-"/>
            </a:pPr>
            <a:r>
              <a:rPr lang="en-US" sz="1700" dirty="0"/>
              <a:t>Our focus was on the relationships between between pollution and the environment and how that impacts biodiversity on an international scale.</a:t>
            </a:r>
          </a:p>
          <a:p>
            <a:pPr marL="742950" lvl="1" indent="-285750">
              <a:buFontTx/>
              <a:buChar char="-"/>
            </a:pPr>
            <a:r>
              <a:rPr lang="en-US" sz="1700" dirty="0"/>
              <a:t>The OECD (</a:t>
            </a:r>
            <a:r>
              <a:rPr lang="en-US" sz="1700" dirty="0" err="1"/>
              <a:t>Organisation</a:t>
            </a:r>
            <a:r>
              <a:rPr lang="en-US" sz="1700" dirty="0"/>
              <a:t> for Economic Co-operation and Development) and WWF (World Wildlife Fund) proved to be great resources for this type of data</a:t>
            </a:r>
          </a:p>
          <a:p>
            <a:pPr marL="742950" lvl="1" indent="-285750">
              <a:buFontTx/>
              <a:buChar char="-"/>
            </a:pPr>
            <a:r>
              <a:rPr lang="en-US" dirty="0"/>
              <a:t>We chose to define our question based on the available data :</a:t>
            </a:r>
          </a:p>
          <a:p>
            <a:pPr marL="742950" lvl="1" indent="-285750">
              <a:buFontTx/>
              <a:buChar char="-"/>
            </a:pPr>
            <a:endParaRPr lang="en-US" dirty="0"/>
          </a:p>
          <a:p>
            <a:pPr lvl="1" algn="ctr"/>
            <a:r>
              <a:rPr lang="en-US" b="1" dirty="0"/>
              <a:t>“ How much does the environmental policy of a country impact on </a:t>
            </a:r>
          </a:p>
          <a:p>
            <a:pPr lvl="1" algn="ctr"/>
            <a:r>
              <a:rPr lang="en-US" b="1" dirty="0"/>
              <a:t>its CO2 production, pollution and biodiversity? ”</a:t>
            </a:r>
          </a:p>
          <a:p>
            <a:endParaRPr lang="en-US" dirty="0"/>
          </a:p>
          <a:p>
            <a:pPr marL="342900" indent="-342900">
              <a:buFont typeface="+mj-lt"/>
              <a:buAutoNum type="arabicPeriod" startAt="2"/>
            </a:pPr>
            <a:r>
              <a:rPr lang="en-US" b="1" dirty="0">
                <a:solidFill>
                  <a:schemeClr val="bg1">
                    <a:lumMod val="65000"/>
                  </a:schemeClr>
                </a:solidFill>
              </a:rPr>
              <a:t>Describe whether you were able to answer these questions to your satisfaction, and briefly summarize your findings</a:t>
            </a:r>
          </a:p>
          <a:p>
            <a:endParaRPr lang="en-US" b="1" dirty="0">
              <a:solidFill>
                <a:schemeClr val="bg1">
                  <a:lumMod val="65000"/>
                </a:schemeClr>
              </a:solidFill>
            </a:endParaRPr>
          </a:p>
          <a:p>
            <a:pPr lvl="1"/>
            <a:r>
              <a:rPr lang="en-US" sz="1700" dirty="0"/>
              <a:t>We sourced a large amount of data that enabled us to partially answer our question in the allotted time, and would allow a lot of room for further exploration in the future:</a:t>
            </a:r>
          </a:p>
          <a:p>
            <a:pPr lvl="1"/>
            <a:endParaRPr lang="en-US" sz="1700" dirty="0"/>
          </a:p>
          <a:p>
            <a:pPr lvl="1"/>
            <a:r>
              <a:rPr lang="en-US" sz="1700" dirty="0"/>
              <a:t>A high stringency on environmental laws is generally correlated with a decrease in CO2 emission. </a:t>
            </a:r>
          </a:p>
          <a:p>
            <a:pPr lvl="1"/>
            <a:r>
              <a:rPr lang="en-US" sz="1700" dirty="0"/>
              <a:t>A high stringency on environmental laws is correlated with a decrease in the mean population exposure to fine particles.</a:t>
            </a:r>
          </a:p>
          <a:p>
            <a:pPr lvl="1"/>
            <a:endParaRPr lang="en-US" dirty="0"/>
          </a:p>
        </p:txBody>
      </p:sp>
    </p:spTree>
    <p:extLst>
      <p:ext uri="{BB962C8B-B14F-4D97-AF65-F5344CB8AC3E}">
        <p14:creationId xmlns:p14="http://schemas.microsoft.com/office/powerpoint/2010/main" val="2143545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DB62E-E6E1-1243-942A-B0FCAAA2686D}"/>
              </a:ext>
            </a:extLst>
          </p:cNvPr>
          <p:cNvPicPr>
            <a:picLocks noChangeAspect="1"/>
          </p:cNvPicPr>
          <p:nvPr/>
        </p:nvPicPr>
        <p:blipFill rotWithShape="1">
          <a:blip r:embed="rId3"/>
          <a:srcRect b="8557"/>
          <a:stretch/>
        </p:blipFill>
        <p:spPr>
          <a:xfrm>
            <a:off x="4498111" y="1375371"/>
            <a:ext cx="8204200" cy="3692995"/>
          </a:xfrm>
          <a:prstGeom prst="rect">
            <a:avLst/>
          </a:prstGeom>
        </p:spPr>
      </p:pic>
      <p:pic>
        <p:nvPicPr>
          <p:cNvPr id="3" name="Picture 2">
            <a:extLst>
              <a:ext uri="{FF2B5EF4-FFF2-40B4-BE49-F238E27FC236}">
                <a16:creationId xmlns:a16="http://schemas.microsoft.com/office/drawing/2014/main" id="{1B504F5F-C626-A24B-A9FD-F3F1A7214135}"/>
              </a:ext>
            </a:extLst>
          </p:cNvPr>
          <p:cNvPicPr>
            <a:picLocks noChangeAspect="1"/>
          </p:cNvPicPr>
          <p:nvPr/>
        </p:nvPicPr>
        <p:blipFill rotWithShape="1">
          <a:blip r:embed="rId4"/>
          <a:srcRect b="8263"/>
          <a:stretch/>
        </p:blipFill>
        <p:spPr>
          <a:xfrm>
            <a:off x="-1081809" y="1391689"/>
            <a:ext cx="8204200" cy="3704894"/>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397961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478055" y="4219229"/>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369332"/>
          </a:xfrm>
          <a:prstGeom prst="rect">
            <a:avLst/>
          </a:prstGeom>
          <a:noFill/>
        </p:spPr>
        <p:txBody>
          <a:bodyPr wrap="square" rtlCol="0">
            <a:spAutoFit/>
          </a:bodyPr>
          <a:lstStyle/>
          <a:p>
            <a:pPr algn="ctr"/>
            <a:r>
              <a:rPr lang="en-US" dirty="0"/>
              <a:t>Over the past 15 years, both the US and Canada have reduced their mean population PM2.5 exposure.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5"/>
          <a:srcRect t="90476"/>
          <a:stretch/>
        </p:blipFill>
        <p:spPr>
          <a:xfrm>
            <a:off x="1869209" y="5154329"/>
            <a:ext cx="8204200" cy="384653"/>
          </a:xfrm>
          <a:prstGeom prst="rect">
            <a:avLst/>
          </a:prstGeom>
        </p:spPr>
      </p:pic>
    </p:spTree>
    <p:extLst>
      <p:ext uri="{BB962C8B-B14F-4D97-AF65-F5344CB8AC3E}">
        <p14:creationId xmlns:p14="http://schemas.microsoft.com/office/powerpoint/2010/main" val="82784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Observed conclusions</a:t>
            </a:r>
            <a:br>
              <a:rPr lang="en-US" sz="3200" dirty="0"/>
            </a:br>
            <a:endParaRPr lang="en-US" sz="3200" dirty="0"/>
          </a:p>
        </p:txBody>
      </p:sp>
      <p:graphicFrame>
        <p:nvGraphicFramePr>
          <p:cNvPr id="5" name="Table 4">
            <a:extLst>
              <a:ext uri="{FF2B5EF4-FFF2-40B4-BE49-F238E27FC236}">
                <a16:creationId xmlns:a16="http://schemas.microsoft.com/office/drawing/2014/main" id="{27FEC109-E758-DD45-A9E0-C3B07977300A}"/>
              </a:ext>
            </a:extLst>
          </p:cNvPr>
          <p:cNvGraphicFramePr>
            <a:graphicFrameLocks noGrp="1"/>
          </p:cNvGraphicFramePr>
          <p:nvPr>
            <p:extLst/>
          </p:nvPr>
        </p:nvGraphicFramePr>
        <p:xfrm>
          <a:off x="861154" y="1822774"/>
          <a:ext cx="10515600" cy="2996321"/>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4200547374"/>
                    </a:ext>
                  </a:extLst>
                </a:gridCol>
                <a:gridCol w="2103120">
                  <a:extLst>
                    <a:ext uri="{9D8B030D-6E8A-4147-A177-3AD203B41FA5}">
                      <a16:colId xmlns:a16="http://schemas.microsoft.com/office/drawing/2014/main" val="3111915648"/>
                    </a:ext>
                  </a:extLst>
                </a:gridCol>
                <a:gridCol w="2103120">
                  <a:extLst>
                    <a:ext uri="{9D8B030D-6E8A-4147-A177-3AD203B41FA5}">
                      <a16:colId xmlns:a16="http://schemas.microsoft.com/office/drawing/2014/main" val="361214012"/>
                    </a:ext>
                  </a:extLst>
                </a:gridCol>
                <a:gridCol w="2103120">
                  <a:extLst>
                    <a:ext uri="{9D8B030D-6E8A-4147-A177-3AD203B41FA5}">
                      <a16:colId xmlns:a16="http://schemas.microsoft.com/office/drawing/2014/main" val="2628221236"/>
                    </a:ext>
                  </a:extLst>
                </a:gridCol>
                <a:gridCol w="2103120">
                  <a:extLst>
                    <a:ext uri="{9D8B030D-6E8A-4147-A177-3AD203B41FA5}">
                      <a16:colId xmlns:a16="http://schemas.microsoft.com/office/drawing/2014/main" val="2406118982"/>
                    </a:ext>
                  </a:extLst>
                </a:gridCol>
              </a:tblGrid>
              <a:tr h="498567">
                <a:tc>
                  <a:txBody>
                    <a:bodyPr/>
                    <a:lstStyle/>
                    <a:p>
                      <a:endParaRPr lang="en-US" dirty="0"/>
                    </a:p>
                  </a:txBody>
                  <a:tcPr/>
                </a:tc>
                <a:tc>
                  <a:txBody>
                    <a:bodyPr/>
                    <a:lstStyle/>
                    <a:p>
                      <a:r>
                        <a:rPr lang="en-US" dirty="0"/>
                        <a:t>France</a:t>
                      </a:r>
                    </a:p>
                  </a:txBody>
                  <a:tcPr/>
                </a:tc>
                <a:tc>
                  <a:txBody>
                    <a:bodyPr/>
                    <a:lstStyle/>
                    <a:p>
                      <a:r>
                        <a:rPr lang="en-US" dirty="0"/>
                        <a:t>Austria</a:t>
                      </a:r>
                    </a:p>
                  </a:txBody>
                  <a:tcPr/>
                </a:tc>
                <a:tc>
                  <a:txBody>
                    <a:bodyPr/>
                    <a:lstStyle/>
                    <a:p>
                      <a:r>
                        <a:rPr lang="en-US" dirty="0"/>
                        <a:t>United States</a:t>
                      </a:r>
                    </a:p>
                  </a:txBody>
                  <a:tcPr/>
                </a:tc>
                <a:tc>
                  <a:txBody>
                    <a:bodyPr/>
                    <a:lstStyle/>
                    <a:p>
                      <a:r>
                        <a:rPr lang="en-US" dirty="0"/>
                        <a:t>Canada</a:t>
                      </a:r>
                    </a:p>
                  </a:txBody>
                  <a:tcPr/>
                </a:tc>
                <a:extLst>
                  <a:ext uri="{0D108BD9-81ED-4DB2-BD59-A6C34878D82A}">
                    <a16:rowId xmlns:a16="http://schemas.microsoft.com/office/drawing/2014/main" val="2118623014"/>
                  </a:ext>
                </a:extLst>
              </a:tr>
              <a:tr h="498567">
                <a:tc>
                  <a:txBody>
                    <a:bodyPr/>
                    <a:lstStyle/>
                    <a:p>
                      <a:r>
                        <a:rPr lang="en-US" dirty="0"/>
                        <a:t>Biodiversity</a:t>
                      </a:r>
                    </a:p>
                  </a:txBody>
                  <a:tcPr/>
                </a:tc>
                <a:tc>
                  <a:txBody>
                    <a:bodyPr/>
                    <a:lstStyle/>
                    <a:p>
                      <a:r>
                        <a:rPr lang="en-US" dirty="0"/>
                        <a:t>Increased</a:t>
                      </a:r>
                    </a:p>
                  </a:txBody>
                  <a:tcPr/>
                </a:tc>
                <a:tc>
                  <a:txBody>
                    <a:bodyPr/>
                    <a:lstStyle/>
                    <a:p>
                      <a:r>
                        <a:rPr lang="en-US" dirty="0"/>
                        <a:t>Increased</a:t>
                      </a:r>
                    </a:p>
                  </a:txBody>
                  <a:tcPr/>
                </a:tc>
                <a:tc>
                  <a:txBody>
                    <a:bodyPr/>
                    <a:lstStyle/>
                    <a:p>
                      <a:r>
                        <a:rPr lang="en-US" dirty="0"/>
                        <a:t>Increased</a:t>
                      </a:r>
                    </a:p>
                  </a:txBody>
                  <a:tcPr/>
                </a:tc>
                <a:tc>
                  <a:txBody>
                    <a:bodyPr/>
                    <a:lstStyle/>
                    <a:p>
                      <a:r>
                        <a:rPr lang="en-US" dirty="0"/>
                        <a:t>Decreased</a:t>
                      </a:r>
                    </a:p>
                  </a:txBody>
                  <a:tcPr/>
                </a:tc>
                <a:extLst>
                  <a:ext uri="{0D108BD9-81ED-4DB2-BD59-A6C34878D82A}">
                    <a16:rowId xmlns:a16="http://schemas.microsoft.com/office/drawing/2014/main" val="2141568055"/>
                  </a:ext>
                </a:extLst>
              </a:tr>
              <a:tr h="498567">
                <a:tc>
                  <a:txBody>
                    <a:bodyPr/>
                    <a:lstStyle/>
                    <a:p>
                      <a:r>
                        <a:rPr lang="en-US" dirty="0"/>
                        <a:t>CO2 emission</a:t>
                      </a:r>
                    </a:p>
                  </a:txBody>
                  <a:tcPr/>
                </a:tc>
                <a:tc>
                  <a:txBody>
                    <a:bodyPr/>
                    <a:lstStyle/>
                    <a:p>
                      <a:r>
                        <a:rPr lang="en-US" dirty="0"/>
                        <a:t>Decreased</a:t>
                      </a:r>
                    </a:p>
                  </a:txBody>
                  <a:tcPr/>
                </a:tc>
                <a:tc>
                  <a:txBody>
                    <a:bodyPr/>
                    <a:lstStyle/>
                    <a:p>
                      <a:r>
                        <a:rPr lang="en-US" dirty="0"/>
                        <a:t>Decreased</a:t>
                      </a:r>
                    </a:p>
                  </a:txBody>
                  <a:tcPr/>
                </a:tc>
                <a:tc>
                  <a:txBody>
                    <a:bodyPr/>
                    <a:lstStyle/>
                    <a:p>
                      <a:r>
                        <a:rPr lang="en-US" dirty="0"/>
                        <a:t>Decreased</a:t>
                      </a:r>
                    </a:p>
                  </a:txBody>
                  <a:tcPr/>
                </a:tc>
                <a:tc>
                  <a:txBody>
                    <a:bodyPr/>
                    <a:lstStyle/>
                    <a:p>
                      <a:r>
                        <a:rPr lang="en-US" dirty="0"/>
                        <a:t>Increased</a:t>
                      </a:r>
                    </a:p>
                  </a:txBody>
                  <a:tcPr/>
                </a:tc>
                <a:extLst>
                  <a:ext uri="{0D108BD9-81ED-4DB2-BD59-A6C34878D82A}">
                    <a16:rowId xmlns:a16="http://schemas.microsoft.com/office/drawing/2014/main" val="394581283"/>
                  </a:ext>
                </a:extLst>
              </a:tr>
              <a:tr h="860540">
                <a:tc>
                  <a:txBody>
                    <a:bodyPr/>
                    <a:lstStyle/>
                    <a:p>
                      <a:r>
                        <a:rPr lang="en-US" dirty="0"/>
                        <a:t>Law enforcement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extLst>
                  <a:ext uri="{0D108BD9-81ED-4DB2-BD59-A6C34878D82A}">
                    <a16:rowId xmlns:a16="http://schemas.microsoft.com/office/drawing/2014/main" val="2577664497"/>
                  </a:ext>
                </a:extLst>
              </a:tr>
              <a:tr h="498567">
                <a:tc>
                  <a:txBody>
                    <a:bodyPr/>
                    <a:lstStyle/>
                    <a:p>
                      <a:r>
                        <a:rPr lang="en-US" dirty="0"/>
                        <a:t>Mean pop exposure to PM2.5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extLst>
                  <a:ext uri="{0D108BD9-81ED-4DB2-BD59-A6C34878D82A}">
                    <a16:rowId xmlns:a16="http://schemas.microsoft.com/office/drawing/2014/main" val="878622625"/>
                  </a:ext>
                </a:extLst>
              </a:tr>
            </a:tbl>
          </a:graphicData>
        </a:graphic>
      </p:graphicFrame>
      <p:sp>
        <p:nvSpPr>
          <p:cNvPr id="6" name="TextBox 5">
            <a:extLst>
              <a:ext uri="{FF2B5EF4-FFF2-40B4-BE49-F238E27FC236}">
                <a16:creationId xmlns:a16="http://schemas.microsoft.com/office/drawing/2014/main" id="{B5138788-E5AA-0644-A6C6-B5494DDE2A92}"/>
              </a:ext>
            </a:extLst>
          </p:cNvPr>
          <p:cNvSpPr txBox="1"/>
          <p:nvPr/>
        </p:nvSpPr>
        <p:spPr>
          <a:xfrm>
            <a:off x="4319309" y="5370407"/>
            <a:ext cx="3553382" cy="369332"/>
          </a:xfrm>
          <a:prstGeom prst="rect">
            <a:avLst/>
          </a:prstGeom>
          <a:noFill/>
        </p:spPr>
        <p:txBody>
          <a:bodyPr wrap="square" rtlCol="0">
            <a:spAutoFit/>
          </a:bodyPr>
          <a:lstStyle/>
          <a:p>
            <a:r>
              <a:rPr lang="en-US" b="1" dirty="0"/>
              <a:t>Can we make any correlations ?</a:t>
            </a:r>
          </a:p>
        </p:txBody>
      </p:sp>
    </p:spTree>
    <p:extLst>
      <p:ext uri="{BB962C8B-B14F-4D97-AF65-F5344CB8AC3E}">
        <p14:creationId xmlns:p14="http://schemas.microsoft.com/office/powerpoint/2010/main" val="1756756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Correlations</a:t>
            </a:r>
            <a:br>
              <a:rPr lang="en-US" sz="3200" dirty="0"/>
            </a:br>
            <a:endParaRPr lang="en-US" sz="3200" dirty="0"/>
          </a:p>
        </p:txBody>
      </p:sp>
      <p:pic>
        <p:nvPicPr>
          <p:cNvPr id="7" name="Picture 6">
            <a:extLst>
              <a:ext uri="{FF2B5EF4-FFF2-40B4-BE49-F238E27FC236}">
                <a16:creationId xmlns:a16="http://schemas.microsoft.com/office/drawing/2014/main" id="{70762B11-EA45-CD41-ABDB-7DD9C1E8D542}"/>
              </a:ext>
            </a:extLst>
          </p:cNvPr>
          <p:cNvPicPr>
            <a:picLocks noChangeAspect="1"/>
          </p:cNvPicPr>
          <p:nvPr/>
        </p:nvPicPr>
        <p:blipFill rotWithShape="1">
          <a:blip r:embed="rId3"/>
          <a:srcRect l="77543" r="14995" b="36341"/>
          <a:stretch/>
        </p:blipFill>
        <p:spPr>
          <a:xfrm>
            <a:off x="3105146" y="1932163"/>
            <a:ext cx="538599" cy="3446319"/>
          </a:xfrm>
          <a:prstGeom prst="rect">
            <a:avLst/>
          </a:prstGeom>
        </p:spPr>
      </p:pic>
      <p:sp>
        <p:nvSpPr>
          <p:cNvPr id="8" name="TextBox 7">
            <a:extLst>
              <a:ext uri="{FF2B5EF4-FFF2-40B4-BE49-F238E27FC236}">
                <a16:creationId xmlns:a16="http://schemas.microsoft.com/office/drawing/2014/main" id="{48DB35BC-611D-A04A-9E3A-4E990C703CBF}"/>
              </a:ext>
            </a:extLst>
          </p:cNvPr>
          <p:cNvSpPr txBox="1"/>
          <p:nvPr/>
        </p:nvSpPr>
        <p:spPr>
          <a:xfrm>
            <a:off x="6515952" y="1544235"/>
            <a:ext cx="5346579" cy="2862322"/>
          </a:xfrm>
          <a:prstGeom prst="rect">
            <a:avLst/>
          </a:prstGeom>
          <a:noFill/>
        </p:spPr>
        <p:txBody>
          <a:bodyPr wrap="square" rtlCol="0">
            <a:spAutoFit/>
          </a:bodyPr>
          <a:lstStyle/>
          <a:p>
            <a:pPr algn="ctr"/>
            <a:r>
              <a:rPr lang="en-US" b="1" dirty="0"/>
              <a:t>Biodiversity</a:t>
            </a:r>
            <a:r>
              <a:rPr lang="en-US" dirty="0"/>
              <a:t>:</a:t>
            </a:r>
          </a:p>
          <a:p>
            <a:pPr algn="ctr"/>
            <a:r>
              <a:rPr lang="en-US" dirty="0"/>
              <a:t>Positively correlates with the Environmental Policy Stringency for all countries except Canada. This is in good fit with our observations.</a:t>
            </a:r>
          </a:p>
          <a:p>
            <a:pPr marL="285750" indent="-285750" algn="ctr">
              <a:buFontTx/>
              <a:buChar char="-"/>
            </a:pPr>
            <a:endParaRPr lang="en-US" dirty="0"/>
          </a:p>
          <a:p>
            <a:pPr algn="ctr"/>
            <a:r>
              <a:rPr lang="en-US" b="1" dirty="0"/>
              <a:t>Mean Exposure to PM2.5</a:t>
            </a:r>
            <a:r>
              <a:rPr lang="en-US" dirty="0"/>
              <a:t>:</a:t>
            </a:r>
          </a:p>
          <a:p>
            <a:pPr algn="ctr"/>
            <a:r>
              <a:rPr lang="en-US" dirty="0"/>
              <a:t>Negatively correlates with Environmental Policy Stringency except for the United States. Could represent the fact that the US are producing a lot more CO2 than the other countries analyzed.</a:t>
            </a:r>
          </a:p>
        </p:txBody>
      </p:sp>
      <p:pic>
        <p:nvPicPr>
          <p:cNvPr id="11" name="Picture 10">
            <a:extLst>
              <a:ext uri="{FF2B5EF4-FFF2-40B4-BE49-F238E27FC236}">
                <a16:creationId xmlns:a16="http://schemas.microsoft.com/office/drawing/2014/main" id="{29E49467-294A-CA42-94BE-33812D471DC9}"/>
              </a:ext>
            </a:extLst>
          </p:cNvPr>
          <p:cNvPicPr>
            <a:picLocks noChangeAspect="1"/>
          </p:cNvPicPr>
          <p:nvPr/>
        </p:nvPicPr>
        <p:blipFill rotWithShape="1">
          <a:blip r:embed="rId3"/>
          <a:srcRect l="573" r="71980" b="36341"/>
          <a:stretch/>
        </p:blipFill>
        <p:spPr>
          <a:xfrm>
            <a:off x="1087582" y="1932163"/>
            <a:ext cx="1981200" cy="3446319"/>
          </a:xfrm>
          <a:prstGeom prst="rect">
            <a:avLst/>
          </a:prstGeom>
        </p:spPr>
      </p:pic>
      <p:pic>
        <p:nvPicPr>
          <p:cNvPr id="12" name="Picture 11">
            <a:extLst>
              <a:ext uri="{FF2B5EF4-FFF2-40B4-BE49-F238E27FC236}">
                <a16:creationId xmlns:a16="http://schemas.microsoft.com/office/drawing/2014/main" id="{76F638A0-A52F-E941-8E43-218067226CE5}"/>
              </a:ext>
            </a:extLst>
          </p:cNvPr>
          <p:cNvPicPr>
            <a:picLocks noChangeAspect="1"/>
          </p:cNvPicPr>
          <p:nvPr/>
        </p:nvPicPr>
        <p:blipFill rotWithShape="1">
          <a:blip r:embed="rId4"/>
          <a:srcRect l="76961" r="2234" b="36341"/>
          <a:stretch/>
        </p:blipFill>
        <p:spPr>
          <a:xfrm>
            <a:off x="4878531" y="1932164"/>
            <a:ext cx="1451264" cy="3446314"/>
          </a:xfrm>
          <a:prstGeom prst="rect">
            <a:avLst/>
          </a:prstGeom>
        </p:spPr>
      </p:pic>
      <p:sp>
        <p:nvSpPr>
          <p:cNvPr id="4" name="TextBox 3">
            <a:extLst>
              <a:ext uri="{FF2B5EF4-FFF2-40B4-BE49-F238E27FC236}">
                <a16:creationId xmlns:a16="http://schemas.microsoft.com/office/drawing/2014/main" id="{5C65B990-33D3-F240-A7E5-4EB1AC0ADEBB}"/>
              </a:ext>
            </a:extLst>
          </p:cNvPr>
          <p:cNvSpPr txBox="1"/>
          <p:nvPr/>
        </p:nvSpPr>
        <p:spPr>
          <a:xfrm rot="16200000">
            <a:off x="2932715" y="5598734"/>
            <a:ext cx="809837" cy="369332"/>
          </a:xfrm>
          <a:prstGeom prst="rect">
            <a:avLst/>
          </a:prstGeom>
          <a:noFill/>
        </p:spPr>
        <p:txBody>
          <a:bodyPr wrap="none" rtlCol="0">
            <a:spAutoFit/>
          </a:bodyPr>
          <a:lstStyle/>
          <a:p>
            <a:r>
              <a:rPr lang="en-US" dirty="0"/>
              <a:t>France</a:t>
            </a:r>
          </a:p>
        </p:txBody>
      </p:sp>
      <p:pic>
        <p:nvPicPr>
          <p:cNvPr id="13" name="Picture 12">
            <a:extLst>
              <a:ext uri="{FF2B5EF4-FFF2-40B4-BE49-F238E27FC236}">
                <a16:creationId xmlns:a16="http://schemas.microsoft.com/office/drawing/2014/main" id="{B2450740-DC43-2341-B807-4AA1A51FCDEE}"/>
              </a:ext>
            </a:extLst>
          </p:cNvPr>
          <p:cNvPicPr>
            <a:picLocks noChangeAspect="1"/>
          </p:cNvPicPr>
          <p:nvPr/>
        </p:nvPicPr>
        <p:blipFill rotWithShape="1">
          <a:blip r:embed="rId5"/>
          <a:srcRect l="76303" r="15545" b="36556"/>
          <a:stretch/>
        </p:blipFill>
        <p:spPr>
          <a:xfrm>
            <a:off x="3680109" y="1918308"/>
            <a:ext cx="559382" cy="3446319"/>
          </a:xfrm>
          <a:prstGeom prst="rect">
            <a:avLst/>
          </a:prstGeom>
        </p:spPr>
      </p:pic>
      <p:sp>
        <p:nvSpPr>
          <p:cNvPr id="14" name="TextBox 13">
            <a:extLst>
              <a:ext uri="{FF2B5EF4-FFF2-40B4-BE49-F238E27FC236}">
                <a16:creationId xmlns:a16="http://schemas.microsoft.com/office/drawing/2014/main" id="{E6F8FB3D-2BC5-9540-A11B-745A94C4796F}"/>
              </a:ext>
            </a:extLst>
          </p:cNvPr>
          <p:cNvSpPr txBox="1"/>
          <p:nvPr/>
        </p:nvSpPr>
        <p:spPr>
          <a:xfrm rot="16200000">
            <a:off x="3518635" y="5698119"/>
            <a:ext cx="859531" cy="369332"/>
          </a:xfrm>
          <a:prstGeom prst="rect">
            <a:avLst/>
          </a:prstGeom>
          <a:noFill/>
        </p:spPr>
        <p:txBody>
          <a:bodyPr wrap="none" rtlCol="0">
            <a:spAutoFit/>
          </a:bodyPr>
          <a:lstStyle/>
          <a:p>
            <a:r>
              <a:rPr lang="en-US" dirty="0"/>
              <a:t>Austria</a:t>
            </a:r>
          </a:p>
        </p:txBody>
      </p:sp>
      <p:pic>
        <p:nvPicPr>
          <p:cNvPr id="15" name="Picture 14">
            <a:extLst>
              <a:ext uri="{FF2B5EF4-FFF2-40B4-BE49-F238E27FC236}">
                <a16:creationId xmlns:a16="http://schemas.microsoft.com/office/drawing/2014/main" id="{4C09EC77-C786-3B4E-A466-F9DC0588A5A8}"/>
              </a:ext>
            </a:extLst>
          </p:cNvPr>
          <p:cNvPicPr>
            <a:picLocks noChangeAspect="1"/>
          </p:cNvPicPr>
          <p:nvPr/>
        </p:nvPicPr>
        <p:blipFill rotWithShape="1">
          <a:blip r:embed="rId6"/>
          <a:srcRect l="76688" r="15050" b="36308"/>
          <a:stretch/>
        </p:blipFill>
        <p:spPr>
          <a:xfrm>
            <a:off x="4275855" y="1932163"/>
            <a:ext cx="593305" cy="3446315"/>
          </a:xfrm>
          <a:prstGeom prst="rect">
            <a:avLst/>
          </a:prstGeom>
        </p:spPr>
      </p:pic>
      <p:sp>
        <p:nvSpPr>
          <p:cNvPr id="16" name="TextBox 15">
            <a:extLst>
              <a:ext uri="{FF2B5EF4-FFF2-40B4-BE49-F238E27FC236}">
                <a16:creationId xmlns:a16="http://schemas.microsoft.com/office/drawing/2014/main" id="{7CADD2EA-BE47-0943-9172-EE39446DBA23}"/>
              </a:ext>
            </a:extLst>
          </p:cNvPr>
          <p:cNvSpPr txBox="1"/>
          <p:nvPr/>
        </p:nvSpPr>
        <p:spPr>
          <a:xfrm rot="16200000">
            <a:off x="3839258" y="5913723"/>
            <a:ext cx="1439818" cy="369332"/>
          </a:xfrm>
          <a:prstGeom prst="rect">
            <a:avLst/>
          </a:prstGeom>
          <a:noFill/>
        </p:spPr>
        <p:txBody>
          <a:bodyPr wrap="none" rtlCol="0">
            <a:spAutoFit/>
          </a:bodyPr>
          <a:lstStyle/>
          <a:p>
            <a:r>
              <a:rPr lang="en-US" dirty="0"/>
              <a:t>United States</a:t>
            </a:r>
          </a:p>
        </p:txBody>
      </p:sp>
      <p:sp>
        <p:nvSpPr>
          <p:cNvPr id="17" name="TextBox 16">
            <a:extLst>
              <a:ext uri="{FF2B5EF4-FFF2-40B4-BE49-F238E27FC236}">
                <a16:creationId xmlns:a16="http://schemas.microsoft.com/office/drawing/2014/main" id="{BA429B7F-EFFB-7F47-83A5-29A03E3ACCAD}"/>
              </a:ext>
            </a:extLst>
          </p:cNvPr>
          <p:cNvSpPr txBox="1"/>
          <p:nvPr/>
        </p:nvSpPr>
        <p:spPr>
          <a:xfrm rot="16200000">
            <a:off x="4661879" y="5630791"/>
            <a:ext cx="873957" cy="369332"/>
          </a:xfrm>
          <a:prstGeom prst="rect">
            <a:avLst/>
          </a:prstGeom>
          <a:noFill/>
        </p:spPr>
        <p:txBody>
          <a:bodyPr wrap="none" rtlCol="0">
            <a:spAutoFit/>
          </a:bodyPr>
          <a:lstStyle/>
          <a:p>
            <a:r>
              <a:rPr lang="en-US" dirty="0"/>
              <a:t>Canada</a:t>
            </a:r>
          </a:p>
        </p:txBody>
      </p:sp>
      <p:sp>
        <p:nvSpPr>
          <p:cNvPr id="5" name="TextBox 4">
            <a:extLst>
              <a:ext uri="{FF2B5EF4-FFF2-40B4-BE49-F238E27FC236}">
                <a16:creationId xmlns:a16="http://schemas.microsoft.com/office/drawing/2014/main" id="{C9D3D652-F5DF-9D4B-94E1-A89596908C56}"/>
              </a:ext>
            </a:extLst>
          </p:cNvPr>
          <p:cNvSpPr txBox="1"/>
          <p:nvPr/>
        </p:nvSpPr>
        <p:spPr>
          <a:xfrm>
            <a:off x="3068782" y="1530380"/>
            <a:ext cx="3159263" cy="369332"/>
          </a:xfrm>
          <a:prstGeom prst="rect">
            <a:avLst/>
          </a:prstGeom>
          <a:noFill/>
        </p:spPr>
        <p:txBody>
          <a:bodyPr wrap="none" rtlCol="0">
            <a:spAutoFit/>
          </a:bodyPr>
          <a:lstStyle/>
          <a:p>
            <a:r>
              <a:rPr lang="en-US" dirty="0"/>
              <a:t>Environmental Policy Stringency</a:t>
            </a:r>
          </a:p>
        </p:txBody>
      </p:sp>
      <p:sp>
        <p:nvSpPr>
          <p:cNvPr id="6" name="Rectangle 5">
            <a:extLst>
              <a:ext uri="{FF2B5EF4-FFF2-40B4-BE49-F238E27FC236}">
                <a16:creationId xmlns:a16="http://schemas.microsoft.com/office/drawing/2014/main" id="{36EA4E2A-BC97-8F4A-BAF8-6E0F379A1CD8}"/>
              </a:ext>
            </a:extLst>
          </p:cNvPr>
          <p:cNvSpPr/>
          <p:nvPr/>
        </p:nvSpPr>
        <p:spPr>
          <a:xfrm>
            <a:off x="3105146" y="2147455"/>
            <a:ext cx="2297670" cy="4433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F853BA9-E6E3-9245-8785-CFE40066B024}"/>
              </a:ext>
            </a:extLst>
          </p:cNvPr>
          <p:cNvPicPr>
            <a:picLocks noChangeAspect="1"/>
          </p:cNvPicPr>
          <p:nvPr/>
        </p:nvPicPr>
        <p:blipFill>
          <a:blip r:embed="rId7"/>
          <a:stretch>
            <a:fillRect/>
          </a:stretch>
        </p:blipFill>
        <p:spPr>
          <a:xfrm>
            <a:off x="7976587" y="4683556"/>
            <a:ext cx="2625010" cy="1750007"/>
          </a:xfrm>
          <a:prstGeom prst="rect">
            <a:avLst/>
          </a:prstGeom>
        </p:spPr>
      </p:pic>
      <p:sp>
        <p:nvSpPr>
          <p:cNvPr id="20" name="Rectangle 19">
            <a:extLst>
              <a:ext uri="{FF2B5EF4-FFF2-40B4-BE49-F238E27FC236}">
                <a16:creationId xmlns:a16="http://schemas.microsoft.com/office/drawing/2014/main" id="{739ABAB5-5084-3442-B15B-3E766D9DB5E1}"/>
              </a:ext>
            </a:extLst>
          </p:cNvPr>
          <p:cNvSpPr/>
          <p:nvPr/>
        </p:nvSpPr>
        <p:spPr>
          <a:xfrm>
            <a:off x="3105145" y="2604653"/>
            <a:ext cx="2297671" cy="4433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052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4954A3-DEC7-054E-97A2-374390A32171}"/>
              </a:ext>
            </a:extLst>
          </p:cNvPr>
          <p:cNvPicPr>
            <a:picLocks noChangeAspect="1"/>
          </p:cNvPicPr>
          <p:nvPr/>
        </p:nvPicPr>
        <p:blipFill>
          <a:blip r:embed="rId3"/>
          <a:stretch>
            <a:fillRect/>
          </a:stretch>
        </p:blipFill>
        <p:spPr>
          <a:xfrm>
            <a:off x="2472068" y="1344133"/>
            <a:ext cx="7162800" cy="5372100"/>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Overall Correlations</a:t>
            </a:r>
            <a:br>
              <a:rPr lang="en-US" sz="3200" dirty="0"/>
            </a:br>
            <a:endParaRPr lang="en-US" sz="3200" dirty="0"/>
          </a:p>
        </p:txBody>
      </p:sp>
    </p:spTree>
    <p:extLst>
      <p:ext uri="{BB962C8B-B14F-4D97-AF65-F5344CB8AC3E}">
        <p14:creationId xmlns:p14="http://schemas.microsoft.com/office/powerpoint/2010/main" val="757442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37534"/>
            <a:ext cx="10515600" cy="831908"/>
          </a:xfrm>
        </p:spPr>
        <p:txBody>
          <a:bodyPr anchor="t">
            <a:noAutofit/>
          </a:bodyPr>
          <a:lstStyle/>
          <a:p>
            <a:pPr algn="ctr"/>
            <a:r>
              <a:rPr lang="en-US" sz="3200" b="1" dirty="0"/>
              <a:t>Discussion</a:t>
            </a:r>
            <a:br>
              <a:rPr lang="en-US" sz="3200" dirty="0"/>
            </a:br>
            <a:endParaRPr lang="en-US" sz="3200" dirty="0"/>
          </a:p>
        </p:txBody>
      </p:sp>
      <p:sp>
        <p:nvSpPr>
          <p:cNvPr id="3" name="TextBox 2">
            <a:extLst>
              <a:ext uri="{FF2B5EF4-FFF2-40B4-BE49-F238E27FC236}">
                <a16:creationId xmlns:a16="http://schemas.microsoft.com/office/drawing/2014/main" id="{30ED2801-B831-B74D-81FA-355C0CAD6807}"/>
              </a:ext>
            </a:extLst>
          </p:cNvPr>
          <p:cNvSpPr txBox="1"/>
          <p:nvPr/>
        </p:nvSpPr>
        <p:spPr>
          <a:xfrm>
            <a:off x="838200" y="1205344"/>
            <a:ext cx="10515600" cy="646331"/>
          </a:xfrm>
          <a:prstGeom prst="rect">
            <a:avLst/>
          </a:prstGeom>
          <a:noFill/>
        </p:spPr>
        <p:txBody>
          <a:bodyPr wrap="square" rtlCol="0">
            <a:spAutoFit/>
          </a:bodyPr>
          <a:lstStyle/>
          <a:p>
            <a:r>
              <a:rPr lang="en-US" b="1" dirty="0">
                <a:solidFill>
                  <a:schemeClr val="bg1">
                    <a:lumMod val="65000"/>
                  </a:schemeClr>
                </a:solidFill>
              </a:rPr>
              <a:t>Discuss your findings. Did you find what you expected to find? If not, why not? What inferences or general conclusions can you draw from your analysis?</a:t>
            </a:r>
          </a:p>
        </p:txBody>
      </p:sp>
      <p:sp>
        <p:nvSpPr>
          <p:cNvPr id="9" name="TextBox 8">
            <a:extLst>
              <a:ext uri="{FF2B5EF4-FFF2-40B4-BE49-F238E27FC236}">
                <a16:creationId xmlns:a16="http://schemas.microsoft.com/office/drawing/2014/main" id="{D063568A-D5EF-0040-B689-C1762EF83D37}"/>
              </a:ext>
            </a:extLst>
          </p:cNvPr>
          <p:cNvSpPr txBox="1"/>
          <p:nvPr/>
        </p:nvSpPr>
        <p:spPr>
          <a:xfrm>
            <a:off x="727363" y="1899357"/>
            <a:ext cx="11021291" cy="5078313"/>
          </a:xfrm>
          <a:prstGeom prst="rect">
            <a:avLst/>
          </a:prstGeom>
          <a:noFill/>
        </p:spPr>
        <p:txBody>
          <a:bodyPr wrap="square" rtlCol="0">
            <a:spAutoFit/>
          </a:bodyPr>
          <a:lstStyle/>
          <a:p>
            <a:r>
              <a:rPr lang="en-US" b="1" dirty="0"/>
              <a:t>Question at hand: “ How much does the environmental policy of a country impact on </a:t>
            </a:r>
            <a:br>
              <a:rPr lang="en-US" b="1" dirty="0"/>
            </a:br>
            <a:r>
              <a:rPr lang="en-US" b="1" dirty="0"/>
              <a:t>its CO2 production, pollution or biodiversity? ”:</a:t>
            </a:r>
          </a:p>
          <a:p>
            <a:endParaRPr lang="en-US" dirty="0"/>
          </a:p>
          <a:p>
            <a:pPr marL="342900" indent="-342900">
              <a:buFont typeface="+mj-lt"/>
              <a:buAutoNum type="arabicPeriod"/>
            </a:pPr>
            <a:r>
              <a:rPr lang="en-US" dirty="0"/>
              <a:t>We found that strict enforcement of environmental policies does indeed correlate with a decrease in mean population exposure to PM2.5 in all countries tested, as well as a decrease in CO2 emissions.</a:t>
            </a:r>
          </a:p>
          <a:p>
            <a:pPr marL="342900" indent="-342900">
              <a:buFont typeface="+mj-lt"/>
              <a:buAutoNum type="arabicPeriod"/>
            </a:pPr>
            <a:r>
              <a:rPr lang="en-US" dirty="0"/>
              <a:t>Interestingly, the consequences of an increased budget allocated to environmental causes did not generally correlate with biodiversity or pollution numbers.  This might be linked to the fact that an investment in R&amp;D for example will only have a potential impact years after the investment. </a:t>
            </a:r>
          </a:p>
          <a:p>
            <a:pPr marL="342900" indent="-342900">
              <a:buFont typeface="+mj-lt"/>
              <a:buAutoNum type="arabicPeriod"/>
            </a:pPr>
            <a:r>
              <a:rPr lang="en-US" dirty="0"/>
              <a:t>Biodiversity data are harder to correlate to the governmental policies due to the fact that the impact of new laws are likely only going to be be seen years/decades later. </a:t>
            </a:r>
          </a:p>
          <a:p>
            <a:pPr marL="342900" indent="-342900">
              <a:buFont typeface="+mj-lt"/>
              <a:buAutoNum type="arabicPeriod"/>
            </a:pPr>
            <a:r>
              <a:rPr lang="en-US" dirty="0"/>
              <a:t>Biodiversity increases seen in some of the countries we analyzed could be more due to technological improvements to data collection methods (GPS, satellites imaging, </a:t>
            </a:r>
            <a:r>
              <a:rPr lang="en-US" dirty="0" err="1"/>
              <a:t>etc</a:t>
            </a:r>
            <a:r>
              <a:rPr lang="en-US" dirty="0"/>
              <a:t>) than to an actual growth of the population or improvement in biodiversity.</a:t>
            </a:r>
          </a:p>
          <a:p>
            <a:pPr marL="342900" indent="-342900">
              <a:buFont typeface="+mj-lt"/>
              <a:buAutoNum type="arabicPeriod"/>
            </a:pPr>
            <a:r>
              <a:rPr lang="en-US" dirty="0"/>
              <a:t>Pollution rates and environmental regulations/policies are only a few aspects of the complex web of what ultimately impacts biodiversity on a global scale.</a:t>
            </a:r>
          </a:p>
          <a:p>
            <a:pPr marL="342900" indent="-342900">
              <a:buFont typeface="+mj-lt"/>
              <a:buAutoNum type="arabicPeriod"/>
            </a:pPr>
            <a:r>
              <a:rPr lang="en-US" dirty="0"/>
              <a:t>All of the data we analyzed had to be reported by the countries themselves to some extent which could introduce biases that confound analyses (varying technologies/approaches used for measurements, </a:t>
            </a:r>
            <a:r>
              <a:rPr lang="en-US" dirty="0" err="1"/>
              <a:t>etc</a:t>
            </a:r>
            <a:r>
              <a:rPr lang="en-US" dirty="0"/>
              <a:t>)</a:t>
            </a:r>
          </a:p>
          <a:p>
            <a:endParaRPr lang="en-US" dirty="0"/>
          </a:p>
        </p:txBody>
      </p:sp>
    </p:spTree>
    <p:extLst>
      <p:ext uri="{BB962C8B-B14F-4D97-AF65-F5344CB8AC3E}">
        <p14:creationId xmlns:p14="http://schemas.microsoft.com/office/powerpoint/2010/main" val="1066169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9F3D-DCF2-C842-B350-8B5B2A26F292}"/>
              </a:ext>
            </a:extLst>
          </p:cNvPr>
          <p:cNvSpPr>
            <a:spLocks noGrp="1"/>
          </p:cNvSpPr>
          <p:nvPr>
            <p:ph type="title"/>
          </p:nvPr>
        </p:nvSpPr>
        <p:spPr>
          <a:xfrm>
            <a:off x="2397391" y="2682656"/>
            <a:ext cx="7729728" cy="1188720"/>
          </a:xfrm>
        </p:spPr>
        <p:txBody>
          <a:bodyPr/>
          <a:lstStyle/>
          <a:p>
            <a:r>
              <a:rPr lang="en-US" dirty="0"/>
              <a:t>Thank you !</a:t>
            </a:r>
          </a:p>
        </p:txBody>
      </p:sp>
    </p:spTree>
    <p:extLst>
      <p:ext uri="{BB962C8B-B14F-4D97-AF65-F5344CB8AC3E}">
        <p14:creationId xmlns:p14="http://schemas.microsoft.com/office/powerpoint/2010/main" val="3880491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EC08-78D9-1E44-A261-A137B3B3AE77}"/>
              </a:ext>
            </a:extLst>
          </p:cNvPr>
          <p:cNvSpPr>
            <a:spLocks noGrp="1"/>
          </p:cNvSpPr>
          <p:nvPr>
            <p:ph type="title"/>
          </p:nvPr>
        </p:nvSpPr>
        <p:spPr>
          <a:xfrm>
            <a:off x="2231136" y="347175"/>
            <a:ext cx="7729728" cy="1188720"/>
          </a:xfrm>
        </p:spPr>
        <p:txBody>
          <a:bodyPr/>
          <a:lstStyle/>
          <a:p>
            <a:r>
              <a:rPr lang="en-US" dirty="0"/>
              <a:t>Explanations</a:t>
            </a:r>
          </a:p>
        </p:txBody>
      </p:sp>
      <p:sp>
        <p:nvSpPr>
          <p:cNvPr id="3" name="Rectangle 2">
            <a:extLst>
              <a:ext uri="{FF2B5EF4-FFF2-40B4-BE49-F238E27FC236}">
                <a16:creationId xmlns:a16="http://schemas.microsoft.com/office/drawing/2014/main" id="{F3E1C1A5-0A86-2F41-8F94-A1D3E97E71DE}"/>
              </a:ext>
            </a:extLst>
          </p:cNvPr>
          <p:cNvSpPr/>
          <p:nvPr/>
        </p:nvSpPr>
        <p:spPr>
          <a:xfrm>
            <a:off x="942109" y="6056853"/>
            <a:ext cx="9892146" cy="369332"/>
          </a:xfrm>
          <a:prstGeom prst="rect">
            <a:avLst/>
          </a:prstGeom>
        </p:spPr>
        <p:txBody>
          <a:bodyPr wrap="square">
            <a:spAutoFit/>
          </a:bodyPr>
          <a:lstStyle/>
          <a:p>
            <a:r>
              <a:rPr lang="en-US" dirty="0"/>
              <a:t>Source: http://</a:t>
            </a:r>
            <a:r>
              <a:rPr lang="en-US" dirty="0" err="1"/>
              <a:t>theclimateexaminer.ca</a:t>
            </a:r>
            <a:r>
              <a:rPr lang="en-US" dirty="0"/>
              <a:t>/2017/11/16/canadas-tasks-global-co2-emissions-3-year-hiatus/</a:t>
            </a:r>
          </a:p>
        </p:txBody>
      </p:sp>
      <p:sp>
        <p:nvSpPr>
          <p:cNvPr id="4" name="Rectangle 3">
            <a:extLst>
              <a:ext uri="{FF2B5EF4-FFF2-40B4-BE49-F238E27FC236}">
                <a16:creationId xmlns:a16="http://schemas.microsoft.com/office/drawing/2014/main" id="{6B0E2A88-841F-834C-88C7-4F055B9EBF69}"/>
              </a:ext>
            </a:extLst>
          </p:cNvPr>
          <p:cNvSpPr/>
          <p:nvPr/>
        </p:nvSpPr>
        <p:spPr>
          <a:xfrm>
            <a:off x="838200" y="1690688"/>
            <a:ext cx="10834255" cy="4247317"/>
          </a:xfrm>
          <a:prstGeom prst="rect">
            <a:avLst/>
          </a:prstGeom>
        </p:spPr>
        <p:txBody>
          <a:bodyPr wrap="square">
            <a:spAutoFit/>
          </a:bodyPr>
          <a:lstStyle/>
          <a:p>
            <a:r>
              <a:rPr lang="en-US" dirty="0"/>
              <a:t>22 developed countries over the past decade saw GDP growth, while CO2 emissions have dropped significantly, mostly in Europe, but also the US. </a:t>
            </a:r>
            <a:r>
              <a:rPr lang="en-US" b="1" dirty="0"/>
              <a:t>Canada is noticeably not on this list.</a:t>
            </a:r>
          </a:p>
          <a:p>
            <a:endParaRPr lang="en-US" b="1" dirty="0"/>
          </a:p>
          <a:p>
            <a:r>
              <a:rPr lang="en-US" dirty="0"/>
              <a:t>So what’s going on?</a:t>
            </a:r>
          </a:p>
          <a:p>
            <a:endParaRPr lang="en-US" b="1" dirty="0"/>
          </a:p>
          <a:p>
            <a:r>
              <a:rPr lang="en-US" dirty="0"/>
              <a:t>According to Environment and Climate Change Canada, part of the problem is that Canada has a </a:t>
            </a:r>
            <a:r>
              <a:rPr lang="en-US" b="1" dirty="0"/>
              <a:t>wildly variable climate, </a:t>
            </a:r>
            <a:r>
              <a:rPr lang="en-US" dirty="0"/>
              <a:t>with </a:t>
            </a:r>
            <a:r>
              <a:rPr lang="en-US" b="1" dirty="0"/>
              <a:t>huge heating demands in the winter </a:t>
            </a:r>
            <a:r>
              <a:rPr lang="en-US" dirty="0"/>
              <a:t>and, in populous central Canada, </a:t>
            </a:r>
            <a:r>
              <a:rPr lang="en-US" b="1" dirty="0"/>
              <a:t>huge cooling demands in the summer,</a:t>
            </a:r>
            <a:r>
              <a:rPr lang="en-US" dirty="0"/>
              <a:t> compared to other industrialized nations. Canada is </a:t>
            </a:r>
            <a:r>
              <a:rPr lang="en-US" b="1" dirty="0"/>
              <a:t>vast and sparsely populated</a:t>
            </a:r>
            <a:r>
              <a:rPr lang="en-US" dirty="0"/>
              <a:t>, leading to greater </a:t>
            </a:r>
            <a:r>
              <a:rPr lang="en-US" b="1" dirty="0"/>
              <a:t>demand for transportation </a:t>
            </a:r>
            <a:r>
              <a:rPr lang="en-US" dirty="0"/>
              <a:t>than more densely populated countries. As both heating and transport in much of Canada is largely fossil-fuel powered, we get hit more here as well.</a:t>
            </a:r>
          </a:p>
          <a:p>
            <a:endParaRPr lang="en-US" b="1" dirty="0"/>
          </a:p>
          <a:p>
            <a:r>
              <a:rPr lang="en-US" dirty="0"/>
              <a:t>Meanwhile, with most of our electricity already clean, a lot of the low-hanging fruit has already been picked. The </a:t>
            </a:r>
            <a:r>
              <a:rPr lang="en-US" b="1" dirty="0"/>
              <a:t>US is able to report large CO2 declines due primarily to its widespread shift from coal to natural gas-powered electricity.</a:t>
            </a:r>
          </a:p>
          <a:p>
            <a:endParaRPr lang="en-US" b="1" dirty="0"/>
          </a:p>
        </p:txBody>
      </p:sp>
    </p:spTree>
    <p:extLst>
      <p:ext uri="{BB962C8B-B14F-4D97-AF65-F5344CB8AC3E}">
        <p14:creationId xmlns:p14="http://schemas.microsoft.com/office/powerpoint/2010/main" val="1614077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Questions &amp; Data</a:t>
            </a:r>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2585323"/>
          </a:xfrm>
          <a:prstGeom prst="rect">
            <a:avLst/>
          </a:prstGeom>
          <a:noFill/>
        </p:spPr>
        <p:txBody>
          <a:bodyPr wrap="square" rtlCol="0">
            <a:spAutoFit/>
          </a:bodyPr>
          <a:lstStyle/>
          <a:p>
            <a:pPr lvl="1" algn="ctr"/>
            <a:r>
              <a:rPr lang="en-US" b="1" dirty="0"/>
              <a:t>“ How much does the environmental policy of a country impact on </a:t>
            </a:r>
          </a:p>
          <a:p>
            <a:pPr lvl="1" algn="ctr"/>
            <a:r>
              <a:rPr lang="en-US" b="1" dirty="0"/>
              <a:t>its CO2 production, pollution or biodiversity? ”</a:t>
            </a:r>
            <a:endParaRPr lang="en-US" dirty="0"/>
          </a:p>
          <a:p>
            <a:endParaRPr lang="en-US" b="1" dirty="0">
              <a:solidFill>
                <a:schemeClr val="bg1">
                  <a:lumMod val="65000"/>
                </a:schemeClr>
              </a:solidFill>
            </a:endParaRPr>
          </a:p>
          <a:p>
            <a:endParaRPr lang="en-US" b="1" dirty="0">
              <a:solidFill>
                <a:schemeClr val="bg1">
                  <a:lumMod val="65000"/>
                </a:schemeClr>
              </a:solidFill>
            </a:endParaRPr>
          </a:p>
          <a:p>
            <a:endParaRPr lang="en-US" b="1" dirty="0">
              <a:solidFill>
                <a:schemeClr val="bg1">
                  <a:lumMod val="65000"/>
                </a:schemeClr>
              </a:solidFill>
            </a:endParaRPr>
          </a:p>
          <a:p>
            <a:endParaRPr lang="en-US" b="1" dirty="0">
              <a:solidFill>
                <a:schemeClr val="bg1">
                  <a:lumMod val="65000"/>
                </a:schemeClr>
              </a:solidFill>
            </a:endParaRPr>
          </a:p>
          <a:p>
            <a:r>
              <a:rPr lang="en-US" b="1" dirty="0">
                <a:solidFill>
                  <a:schemeClr val="bg1">
                    <a:lumMod val="65000"/>
                  </a:schemeClr>
                </a:solidFill>
              </a:rPr>
              <a:t>				</a:t>
            </a:r>
          </a:p>
          <a:p>
            <a:endParaRPr lang="en-US" b="1" dirty="0">
              <a:solidFill>
                <a:schemeClr val="bg1">
                  <a:lumMod val="65000"/>
                </a:schemeClr>
              </a:solidFill>
            </a:endParaRPr>
          </a:p>
          <a:p>
            <a:r>
              <a:rPr lang="en-US" b="1" dirty="0">
                <a:solidFill>
                  <a:schemeClr val="bg1">
                    <a:lumMod val="65000"/>
                  </a:schemeClr>
                </a:solidFill>
              </a:rPr>
              <a:t>				Where did we find the Data ?</a:t>
            </a:r>
          </a:p>
        </p:txBody>
      </p:sp>
    </p:spTree>
    <p:extLst>
      <p:ext uri="{BB962C8B-B14F-4D97-AF65-F5344CB8AC3E}">
        <p14:creationId xmlns:p14="http://schemas.microsoft.com/office/powerpoint/2010/main" val="1480189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66255"/>
            <a:ext cx="10515600" cy="1030780"/>
          </a:xfrm>
        </p:spPr>
        <p:txBody>
          <a:bodyPr anchor="t">
            <a:noAutofit/>
          </a:bodyPr>
          <a:lstStyle/>
          <a:p>
            <a:pPr algn="ctr"/>
            <a:r>
              <a:rPr lang="en-US" sz="2500" b="1" dirty="0"/>
              <a:t>Collection of the datasets used in this project</a:t>
            </a:r>
            <a:br>
              <a:rPr lang="en-US" sz="2500" dirty="0"/>
            </a:br>
            <a:endParaRPr lang="en-US" sz="2500" dirty="0"/>
          </a:p>
        </p:txBody>
      </p:sp>
      <p:pic>
        <p:nvPicPr>
          <p:cNvPr id="6" name="Picture 5">
            <a:extLst>
              <a:ext uri="{FF2B5EF4-FFF2-40B4-BE49-F238E27FC236}">
                <a16:creationId xmlns:a16="http://schemas.microsoft.com/office/drawing/2014/main" id="{205E96C7-1965-5F46-AA60-C08C1AEC533B}"/>
              </a:ext>
            </a:extLst>
          </p:cNvPr>
          <p:cNvPicPr>
            <a:picLocks noChangeAspect="1"/>
          </p:cNvPicPr>
          <p:nvPr/>
        </p:nvPicPr>
        <p:blipFill>
          <a:blip r:embed="rId3"/>
          <a:stretch>
            <a:fillRect/>
          </a:stretch>
        </p:blipFill>
        <p:spPr>
          <a:xfrm>
            <a:off x="306190" y="1497145"/>
            <a:ext cx="5143500" cy="1587500"/>
          </a:xfrm>
          <a:prstGeom prst="rect">
            <a:avLst/>
          </a:prstGeom>
        </p:spPr>
      </p:pic>
      <p:sp>
        <p:nvSpPr>
          <p:cNvPr id="7" name="Rectangle 6">
            <a:extLst>
              <a:ext uri="{FF2B5EF4-FFF2-40B4-BE49-F238E27FC236}">
                <a16:creationId xmlns:a16="http://schemas.microsoft.com/office/drawing/2014/main" id="{AE485EDC-D58B-BE4A-A17B-01209756C5A2}"/>
              </a:ext>
            </a:extLst>
          </p:cNvPr>
          <p:cNvSpPr/>
          <p:nvPr/>
        </p:nvSpPr>
        <p:spPr>
          <a:xfrm>
            <a:off x="5569532" y="1899603"/>
            <a:ext cx="6456218" cy="3200876"/>
          </a:xfrm>
          <a:prstGeom prst="rect">
            <a:avLst/>
          </a:prstGeom>
        </p:spPr>
        <p:txBody>
          <a:bodyPr wrap="square">
            <a:spAutoFit/>
          </a:bodyPr>
          <a:lstStyle/>
          <a:p>
            <a:pPr algn="ctr"/>
            <a:r>
              <a:rPr lang="en-US" sz="2000" b="1" dirty="0" err="1"/>
              <a:t>Organisation</a:t>
            </a:r>
            <a:r>
              <a:rPr lang="en-US" sz="2000" b="1" dirty="0"/>
              <a:t> for Economic Co-operation and Development</a:t>
            </a:r>
          </a:p>
          <a:p>
            <a:endParaRPr lang="en-US" dirty="0"/>
          </a:p>
          <a:p>
            <a:pPr marL="285750" indent="-285750">
              <a:buFontTx/>
              <a:buChar char="-"/>
            </a:pPr>
            <a:r>
              <a:rPr lang="en-US" dirty="0"/>
              <a:t>Created in 1961 by 18 European countries, the US and Canada</a:t>
            </a:r>
          </a:p>
          <a:p>
            <a:pPr marL="285750" indent="-285750">
              <a:buFontTx/>
              <a:buChar char="-"/>
            </a:pPr>
            <a:r>
              <a:rPr lang="en-US" b="1" dirty="0"/>
              <a:t>Created to promote policies that will improve the economic and social well-being of people</a:t>
            </a:r>
          </a:p>
          <a:p>
            <a:pPr marL="285750" indent="-285750">
              <a:buFontTx/>
              <a:buChar char="-"/>
            </a:pPr>
            <a:r>
              <a:rPr lang="en-US" dirty="0"/>
              <a:t>Today, 36 member countries span the globe, from North and South America to Europe and Asia-Pacific. </a:t>
            </a:r>
          </a:p>
          <a:p>
            <a:pPr marL="285750" indent="-285750">
              <a:buFontTx/>
              <a:buChar char="-"/>
            </a:pPr>
            <a:r>
              <a:rPr lang="en-US" dirty="0"/>
              <a:t>Data covers a large number of topics ranging from agriculture to Education, Energy, Environment, Finance, Health, and more!</a:t>
            </a:r>
          </a:p>
          <a:p>
            <a:pPr marL="285750" indent="-285750">
              <a:buFontTx/>
              <a:buChar char="-"/>
            </a:pPr>
            <a:r>
              <a:rPr lang="en-US" b="1" dirty="0"/>
              <a:t>Open access</a:t>
            </a:r>
          </a:p>
        </p:txBody>
      </p:sp>
      <p:pic>
        <p:nvPicPr>
          <p:cNvPr id="1028" name="Picture 4" descr="OECD member states map.svg">
            <a:extLst>
              <a:ext uri="{FF2B5EF4-FFF2-40B4-BE49-F238E27FC236}">
                <a16:creationId xmlns:a16="http://schemas.microsoft.com/office/drawing/2014/main" id="{9284DDBD-6AB1-5846-96DB-F3829C989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90" y="3754025"/>
            <a:ext cx="5143500" cy="26334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9081020-6607-4C4C-8513-6E440F68F548}"/>
              </a:ext>
            </a:extLst>
          </p:cNvPr>
          <p:cNvSpPr/>
          <p:nvPr/>
        </p:nvSpPr>
        <p:spPr>
          <a:xfrm>
            <a:off x="6190216" y="4992287"/>
            <a:ext cx="6096000" cy="923330"/>
          </a:xfrm>
          <a:prstGeom prst="rect">
            <a:avLst/>
          </a:prstGeom>
        </p:spPr>
        <p:txBody>
          <a:bodyPr>
            <a:spAutoFit/>
          </a:bodyPr>
          <a:lstStyle/>
          <a:p>
            <a:r>
              <a:rPr lang="en-US" dirty="0">
                <a:solidFill>
                  <a:srgbClr val="1A4066"/>
                </a:solidFill>
                <a:effectLst/>
              </a:rPr>
              <a:t>    </a:t>
            </a:r>
            <a:r>
              <a:rPr lang="en-US" dirty="0">
                <a:effectLst/>
              </a:rPr>
              <a:t> Founding member countries (1961)</a:t>
            </a:r>
          </a:p>
          <a:p>
            <a:br>
              <a:rPr lang="en-US" dirty="0"/>
            </a:br>
            <a:r>
              <a:rPr lang="en-US" dirty="0">
                <a:solidFill>
                  <a:srgbClr val="1874CD"/>
                </a:solidFill>
                <a:effectLst/>
              </a:rPr>
              <a:t>    </a:t>
            </a:r>
            <a:r>
              <a:rPr lang="en-US" dirty="0">
                <a:effectLst/>
              </a:rPr>
              <a:t> Other member countries</a:t>
            </a:r>
            <a:endParaRPr lang="en-US" dirty="0"/>
          </a:p>
        </p:txBody>
      </p:sp>
      <p:sp>
        <p:nvSpPr>
          <p:cNvPr id="9" name="Rectangle 8">
            <a:extLst>
              <a:ext uri="{FF2B5EF4-FFF2-40B4-BE49-F238E27FC236}">
                <a16:creationId xmlns:a16="http://schemas.microsoft.com/office/drawing/2014/main" id="{6934ACC5-8813-5A40-9115-DA695B0147F9}"/>
              </a:ext>
            </a:extLst>
          </p:cNvPr>
          <p:cNvSpPr/>
          <p:nvPr/>
        </p:nvSpPr>
        <p:spPr>
          <a:xfrm>
            <a:off x="5929750" y="5099337"/>
            <a:ext cx="454429" cy="19949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765EA5-4027-B24B-8C01-79F30D09D8D8}"/>
              </a:ext>
            </a:extLst>
          </p:cNvPr>
          <p:cNvSpPr/>
          <p:nvPr/>
        </p:nvSpPr>
        <p:spPr>
          <a:xfrm>
            <a:off x="5929750" y="5600864"/>
            <a:ext cx="454429" cy="19949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71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D7A9-DD02-584A-A5F7-59B73D568554}"/>
              </a:ext>
            </a:extLst>
          </p:cNvPr>
          <p:cNvSpPr>
            <a:spLocks noGrp="1"/>
          </p:cNvSpPr>
          <p:nvPr>
            <p:ph type="title"/>
          </p:nvPr>
        </p:nvSpPr>
        <p:spPr>
          <a:xfrm>
            <a:off x="2326829" y="167250"/>
            <a:ext cx="7729728" cy="1188720"/>
          </a:xfrm>
        </p:spPr>
        <p:txBody>
          <a:bodyPr/>
          <a:lstStyle/>
          <a:p>
            <a:r>
              <a:rPr lang="en-US" dirty="0"/>
              <a:t>Wealth of Information</a:t>
            </a:r>
          </a:p>
        </p:txBody>
      </p:sp>
      <p:pic>
        <p:nvPicPr>
          <p:cNvPr id="4" name="Picture 3">
            <a:extLst>
              <a:ext uri="{FF2B5EF4-FFF2-40B4-BE49-F238E27FC236}">
                <a16:creationId xmlns:a16="http://schemas.microsoft.com/office/drawing/2014/main" id="{1CF1BD6F-49A0-3346-ABEA-8574E7E30C1E}"/>
              </a:ext>
            </a:extLst>
          </p:cNvPr>
          <p:cNvPicPr>
            <a:picLocks noChangeAspect="1"/>
          </p:cNvPicPr>
          <p:nvPr/>
        </p:nvPicPr>
        <p:blipFill>
          <a:blip r:embed="rId2"/>
          <a:stretch>
            <a:fillRect/>
          </a:stretch>
        </p:blipFill>
        <p:spPr>
          <a:xfrm>
            <a:off x="681472" y="1499031"/>
            <a:ext cx="11020441" cy="5116082"/>
          </a:xfrm>
          <a:prstGeom prst="rect">
            <a:avLst/>
          </a:prstGeom>
        </p:spPr>
      </p:pic>
    </p:spTree>
    <p:extLst>
      <p:ext uri="{BB962C8B-B14F-4D97-AF65-F5344CB8AC3E}">
        <p14:creationId xmlns:p14="http://schemas.microsoft.com/office/powerpoint/2010/main" val="2122680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92716"/>
            <a:ext cx="10515600" cy="1004318"/>
          </a:xfrm>
        </p:spPr>
        <p:txBody>
          <a:bodyPr anchor="t">
            <a:noAutofit/>
          </a:bodyPr>
          <a:lstStyle/>
          <a:p>
            <a:pPr algn="ctr"/>
            <a:r>
              <a:rPr lang="en-US" sz="2500" b="1" dirty="0"/>
              <a:t>Collection of the datasets used in this project</a:t>
            </a:r>
            <a:br>
              <a:rPr lang="en-US" sz="2500" dirty="0"/>
            </a:br>
            <a:endParaRPr lang="en-US" sz="2500" dirty="0"/>
          </a:p>
        </p:txBody>
      </p:sp>
      <p:pic>
        <p:nvPicPr>
          <p:cNvPr id="4" name="Picture 3">
            <a:extLst>
              <a:ext uri="{FF2B5EF4-FFF2-40B4-BE49-F238E27FC236}">
                <a16:creationId xmlns:a16="http://schemas.microsoft.com/office/drawing/2014/main" id="{3227B5C2-86F4-CA4F-B80F-B7F6F58D4336}"/>
              </a:ext>
            </a:extLst>
          </p:cNvPr>
          <p:cNvPicPr>
            <a:picLocks noChangeAspect="1"/>
          </p:cNvPicPr>
          <p:nvPr/>
        </p:nvPicPr>
        <p:blipFill>
          <a:blip r:embed="rId3"/>
          <a:stretch>
            <a:fillRect/>
          </a:stretch>
        </p:blipFill>
        <p:spPr>
          <a:xfrm>
            <a:off x="1101724" y="1529426"/>
            <a:ext cx="3924300" cy="2070100"/>
          </a:xfrm>
          <a:prstGeom prst="rect">
            <a:avLst/>
          </a:prstGeom>
        </p:spPr>
      </p:pic>
      <p:pic>
        <p:nvPicPr>
          <p:cNvPr id="10" name="Picture 9">
            <a:extLst>
              <a:ext uri="{FF2B5EF4-FFF2-40B4-BE49-F238E27FC236}">
                <a16:creationId xmlns:a16="http://schemas.microsoft.com/office/drawing/2014/main" id="{924DEEC3-772D-BA4F-8C63-C76E4E0C9C0A}"/>
              </a:ext>
            </a:extLst>
          </p:cNvPr>
          <p:cNvPicPr>
            <a:picLocks noChangeAspect="1"/>
          </p:cNvPicPr>
          <p:nvPr/>
        </p:nvPicPr>
        <p:blipFill>
          <a:blip r:embed="rId4"/>
          <a:stretch>
            <a:fillRect/>
          </a:stretch>
        </p:blipFill>
        <p:spPr>
          <a:xfrm>
            <a:off x="376497" y="3931918"/>
            <a:ext cx="5374755" cy="2631329"/>
          </a:xfrm>
          <a:prstGeom prst="rect">
            <a:avLst/>
          </a:prstGeom>
        </p:spPr>
      </p:pic>
      <p:sp>
        <p:nvSpPr>
          <p:cNvPr id="13" name="Rectangle 12">
            <a:extLst>
              <a:ext uri="{FF2B5EF4-FFF2-40B4-BE49-F238E27FC236}">
                <a16:creationId xmlns:a16="http://schemas.microsoft.com/office/drawing/2014/main" id="{1CFC9045-9F82-644D-B8F8-EA893841C3C8}"/>
              </a:ext>
            </a:extLst>
          </p:cNvPr>
          <p:cNvSpPr/>
          <p:nvPr/>
        </p:nvSpPr>
        <p:spPr>
          <a:xfrm>
            <a:off x="5735782" y="1937369"/>
            <a:ext cx="6456218" cy="3170099"/>
          </a:xfrm>
          <a:prstGeom prst="rect">
            <a:avLst/>
          </a:prstGeom>
        </p:spPr>
        <p:txBody>
          <a:bodyPr wrap="square">
            <a:spAutoFit/>
          </a:bodyPr>
          <a:lstStyle/>
          <a:p>
            <a:pPr algn="ctr"/>
            <a:r>
              <a:rPr lang="en-US" sz="2000" b="1" dirty="0"/>
              <a:t>World Wildlife Fund (WWF)</a:t>
            </a:r>
          </a:p>
          <a:p>
            <a:endParaRPr lang="en-US" dirty="0"/>
          </a:p>
          <a:p>
            <a:pPr marL="285750" indent="-285750">
              <a:buFontTx/>
              <a:buChar char="-"/>
            </a:pPr>
            <a:r>
              <a:rPr lang="en-US" dirty="0"/>
              <a:t>Created in 1961, WWF is a non-governmental organization</a:t>
            </a:r>
          </a:p>
          <a:p>
            <a:pPr marL="285750" indent="-285750">
              <a:buFontTx/>
              <a:buChar char="-"/>
            </a:pPr>
            <a:r>
              <a:rPr lang="en-US" b="1" dirty="0"/>
              <a:t>Created to work in the field of the wilderness preservation, and the reduction of human impact on the environment</a:t>
            </a:r>
          </a:p>
          <a:p>
            <a:pPr marL="285750" indent="-285750">
              <a:buFontTx/>
              <a:buChar char="-"/>
            </a:pPr>
            <a:r>
              <a:rPr lang="en-US" dirty="0"/>
              <a:t>The world's largest conservation organization with over five million supporters worldwide, working in more than 100 countries</a:t>
            </a:r>
          </a:p>
          <a:p>
            <a:pPr marL="285750" indent="-285750">
              <a:buFontTx/>
              <a:buChar char="-"/>
            </a:pPr>
            <a:r>
              <a:rPr lang="en-US" dirty="0"/>
              <a:t>Collaboration with OECD</a:t>
            </a:r>
          </a:p>
          <a:p>
            <a:pPr marL="285750" indent="-285750">
              <a:buFontTx/>
              <a:buChar char="-"/>
            </a:pPr>
            <a:r>
              <a:rPr lang="en-US" b="1" dirty="0"/>
              <a:t>Open access data</a:t>
            </a:r>
          </a:p>
        </p:txBody>
      </p:sp>
      <p:sp>
        <p:nvSpPr>
          <p:cNvPr id="14" name="Rectangle 13">
            <a:extLst>
              <a:ext uri="{FF2B5EF4-FFF2-40B4-BE49-F238E27FC236}">
                <a16:creationId xmlns:a16="http://schemas.microsoft.com/office/drawing/2014/main" id="{DE90AEFB-24B0-784A-8236-CDFD969B7824}"/>
              </a:ext>
            </a:extLst>
          </p:cNvPr>
          <p:cNvSpPr/>
          <p:nvPr/>
        </p:nvSpPr>
        <p:spPr>
          <a:xfrm>
            <a:off x="6329551" y="5293805"/>
            <a:ext cx="6096000" cy="369332"/>
          </a:xfrm>
          <a:prstGeom prst="rect">
            <a:avLst/>
          </a:prstGeom>
        </p:spPr>
        <p:txBody>
          <a:bodyPr>
            <a:spAutoFit/>
          </a:bodyPr>
          <a:lstStyle/>
          <a:p>
            <a:r>
              <a:rPr lang="en-US" b="1" dirty="0">
                <a:effectLst/>
              </a:rPr>
              <a:t>Data collection points (the most recent are in orange)</a:t>
            </a:r>
            <a:endParaRPr lang="en-US" b="1" dirty="0"/>
          </a:p>
        </p:txBody>
      </p:sp>
      <p:sp>
        <p:nvSpPr>
          <p:cNvPr id="12" name="Oval 11">
            <a:extLst>
              <a:ext uri="{FF2B5EF4-FFF2-40B4-BE49-F238E27FC236}">
                <a16:creationId xmlns:a16="http://schemas.microsoft.com/office/drawing/2014/main" id="{A482391C-71E8-B843-A589-0A221B2B982D}"/>
              </a:ext>
            </a:extLst>
          </p:cNvPr>
          <p:cNvSpPr/>
          <p:nvPr/>
        </p:nvSpPr>
        <p:spPr>
          <a:xfrm>
            <a:off x="6137171" y="5419899"/>
            <a:ext cx="83127" cy="104292"/>
          </a:xfrm>
          <a:prstGeom prst="ellipse">
            <a:avLst/>
          </a:prstGeom>
          <a:solidFill>
            <a:srgbClr val="56AEB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6EACD57-7B00-F149-A910-C9D4D928C64D}"/>
              </a:ext>
            </a:extLst>
          </p:cNvPr>
          <p:cNvSpPr/>
          <p:nvPr/>
        </p:nvSpPr>
        <p:spPr>
          <a:xfrm>
            <a:off x="5938058" y="5422673"/>
            <a:ext cx="83127" cy="104292"/>
          </a:xfrm>
          <a:prstGeom prst="ellipse">
            <a:avLst/>
          </a:prstGeom>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1823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71F8-2716-5244-9C60-674D9A10C1F7}"/>
              </a:ext>
            </a:extLst>
          </p:cNvPr>
          <p:cNvSpPr>
            <a:spLocks noGrp="1"/>
          </p:cNvSpPr>
          <p:nvPr>
            <p:ph type="title"/>
          </p:nvPr>
        </p:nvSpPr>
        <p:spPr>
          <a:xfrm>
            <a:off x="2231136" y="178879"/>
            <a:ext cx="7729728" cy="978408"/>
          </a:xfrm>
        </p:spPr>
        <p:txBody>
          <a:bodyPr/>
          <a:lstStyle/>
          <a:p>
            <a:r>
              <a:rPr lang="en-US" dirty="0"/>
              <a:t>Biodiversity Information Galore</a:t>
            </a:r>
          </a:p>
        </p:txBody>
      </p:sp>
      <p:pic>
        <p:nvPicPr>
          <p:cNvPr id="4" name="Picture 3">
            <a:extLst>
              <a:ext uri="{FF2B5EF4-FFF2-40B4-BE49-F238E27FC236}">
                <a16:creationId xmlns:a16="http://schemas.microsoft.com/office/drawing/2014/main" id="{B619F9E6-2F99-D843-A5EB-109CF2627527}"/>
              </a:ext>
            </a:extLst>
          </p:cNvPr>
          <p:cNvPicPr>
            <a:picLocks noChangeAspect="1"/>
          </p:cNvPicPr>
          <p:nvPr/>
        </p:nvPicPr>
        <p:blipFill>
          <a:blip r:embed="rId2"/>
          <a:stretch>
            <a:fillRect/>
          </a:stretch>
        </p:blipFill>
        <p:spPr>
          <a:xfrm>
            <a:off x="1700714" y="1328738"/>
            <a:ext cx="8790571" cy="5500686"/>
          </a:xfrm>
          <a:prstGeom prst="rect">
            <a:avLst/>
          </a:prstGeom>
        </p:spPr>
      </p:pic>
    </p:spTree>
    <p:extLst>
      <p:ext uri="{BB962C8B-B14F-4D97-AF65-F5344CB8AC3E}">
        <p14:creationId xmlns:p14="http://schemas.microsoft.com/office/powerpoint/2010/main" val="470088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67696"/>
            <a:ext cx="10515600" cy="875290"/>
          </a:xfrm>
        </p:spPr>
        <p:txBody>
          <a:bodyPr anchor="t">
            <a:noAutofit/>
          </a:bodyPr>
          <a:lstStyle/>
          <a:p>
            <a:pPr lvl="1" algn="ctr"/>
            <a:r>
              <a:rPr lang="en-US" b="1" dirty="0"/>
              <a:t>Question at hand: “ How much does the environmental policy of a country impact on </a:t>
            </a:r>
            <a:br>
              <a:rPr lang="en-US" b="1" dirty="0"/>
            </a:br>
            <a:r>
              <a:rPr lang="en-US" b="1" dirty="0"/>
              <a:t>its CO2 production, pollution or biodiversity? ”</a:t>
            </a:r>
            <a:endParaRPr lang="en-US" dirty="0"/>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355312"/>
          </a:xfrm>
          <a:prstGeom prst="rect">
            <a:avLst/>
          </a:prstGeom>
          <a:noFill/>
        </p:spPr>
        <p:txBody>
          <a:bodyPr wrap="square" rtlCol="0">
            <a:spAutoFit/>
          </a:bodyPr>
          <a:lstStyle/>
          <a:p>
            <a:r>
              <a:rPr lang="en-US" b="1" dirty="0">
                <a:solidFill>
                  <a:schemeClr val="bg1">
                    <a:lumMod val="65000"/>
                  </a:schemeClr>
                </a:solidFill>
              </a:rPr>
              <a:t>Elaborate on the questions you asked, describing what kinds of data you needed to answer them, and where you found it</a:t>
            </a:r>
          </a:p>
          <a:p>
            <a:endParaRPr lang="en-US" b="1" dirty="0">
              <a:solidFill>
                <a:schemeClr val="bg1">
                  <a:lumMod val="65000"/>
                </a:schemeClr>
              </a:solidFill>
            </a:endParaRPr>
          </a:p>
          <a:p>
            <a:pPr lvl="1"/>
            <a:r>
              <a:rPr lang="en-US" dirty="0"/>
              <a:t>- The OECD database has an incredible amount of data available. For example for Air &amp; Climate, we had access to :</a:t>
            </a:r>
          </a:p>
          <a:p>
            <a:pPr marL="1200150" lvl="2" indent="-285750">
              <a:buFont typeface="Arial" panose="020B0604020202020204" pitchFamily="34" charset="0"/>
              <a:buChar char="•"/>
            </a:pPr>
            <a:r>
              <a:rPr lang="en-US" dirty="0"/>
              <a:t>Emissions of air pollutants : Total man-made emissions, Total mobile sources, Total stationary sources, Industrial combustion, Other combustion, Agriculture, Waste, Total emission intensities ... </a:t>
            </a:r>
          </a:p>
          <a:p>
            <a:pPr marL="1200150" lvl="2" indent="-285750">
              <a:buFont typeface="Arial" panose="020B0604020202020204" pitchFamily="34" charset="0"/>
              <a:buChar char="•"/>
            </a:pPr>
            <a:r>
              <a:rPr lang="en-US" dirty="0"/>
              <a:t>Each of this categories are available for Sulphur Oxides, Nitrogen Oxides, Particulates (PM10 or PM2.5), Carbon monoxide or Non-methane volatile Organic compounds.</a:t>
            </a:r>
          </a:p>
          <a:p>
            <a:pPr marL="1200150" lvl="2" indent="-285750">
              <a:buFont typeface="Arial" panose="020B0604020202020204" pitchFamily="34" charset="0"/>
              <a:buChar char="•"/>
            </a:pPr>
            <a:r>
              <a:rPr lang="en-US" dirty="0"/>
              <a:t>But also the greenhouse gas emission by sources more specifically ... </a:t>
            </a:r>
          </a:p>
          <a:p>
            <a:pPr lvl="2"/>
            <a:endParaRPr lang="en-US" dirty="0"/>
          </a:p>
          <a:p>
            <a:pPr marL="742950" lvl="1" indent="-285750">
              <a:buFontTx/>
              <a:buChar char="-"/>
            </a:pPr>
            <a:r>
              <a:rPr lang="en-US" dirty="0"/>
              <a:t>We had to better understand each category and select relevant datasets. We finally focused on 6 categories:</a:t>
            </a:r>
          </a:p>
          <a:p>
            <a:pPr lvl="1"/>
            <a:endParaRPr lang="en-US" dirty="0"/>
          </a:p>
          <a:p>
            <a:pPr lvl="1"/>
            <a:r>
              <a:rPr lang="en-US" dirty="0"/>
              <a:t>Mean population exposure to PM2.5 (pollution), Percent of CO2 emission (pollution), GDP per capita  (development), Percent of Total Government R&amp;D budget for Environment (government action), Percent of Total tax Revenue for environment (government action) and Environmental policy stringency (government action). We also used the biodiversity data from WWF dataset (biodiversity).</a:t>
            </a:r>
          </a:p>
          <a:p>
            <a:endParaRPr lang="en-US" dirty="0"/>
          </a:p>
        </p:txBody>
      </p:sp>
    </p:spTree>
    <p:extLst>
      <p:ext uri="{BB962C8B-B14F-4D97-AF65-F5344CB8AC3E}">
        <p14:creationId xmlns:p14="http://schemas.microsoft.com/office/powerpoint/2010/main" val="4253405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Data clean up and exploration</a:t>
            </a:r>
          </a:p>
        </p:txBody>
      </p:sp>
      <p:sp>
        <p:nvSpPr>
          <p:cNvPr id="4" name="Rectangle 3">
            <a:extLst>
              <a:ext uri="{FF2B5EF4-FFF2-40B4-BE49-F238E27FC236}">
                <a16:creationId xmlns:a16="http://schemas.microsoft.com/office/drawing/2014/main" id="{AEF60928-D313-AB40-9EB6-F9D21D7605D4}"/>
              </a:ext>
            </a:extLst>
          </p:cNvPr>
          <p:cNvSpPr/>
          <p:nvPr/>
        </p:nvSpPr>
        <p:spPr>
          <a:xfrm>
            <a:off x="838200" y="1219817"/>
            <a:ext cx="10515600" cy="923330"/>
          </a:xfrm>
          <a:prstGeom prst="rect">
            <a:avLst/>
          </a:prstGeom>
        </p:spPr>
        <p:txBody>
          <a:bodyPr wrap="square">
            <a:spAutoFit/>
          </a:bodyPr>
          <a:lstStyle/>
          <a:p>
            <a:r>
              <a:rPr lang="en-US" b="1" dirty="0">
                <a:solidFill>
                  <a:schemeClr val="bg1">
                    <a:lumMod val="65000"/>
                  </a:schemeClr>
                </a:solidFill>
              </a:rPr>
              <a:t>Describe the exploration and cleanup process, Discuss insights you had while exploring the data that you didn't anticipate, Discuss any problems that arose after exploring the data, and how you resolved them</a:t>
            </a:r>
          </a:p>
        </p:txBody>
      </p:sp>
      <p:pic>
        <p:nvPicPr>
          <p:cNvPr id="6" name="Picture 5">
            <a:extLst>
              <a:ext uri="{FF2B5EF4-FFF2-40B4-BE49-F238E27FC236}">
                <a16:creationId xmlns:a16="http://schemas.microsoft.com/office/drawing/2014/main" id="{354DF684-4071-7D4C-AA96-1C761AA76AE5}"/>
              </a:ext>
            </a:extLst>
          </p:cNvPr>
          <p:cNvPicPr>
            <a:picLocks noChangeAspect="1"/>
          </p:cNvPicPr>
          <p:nvPr/>
        </p:nvPicPr>
        <p:blipFill>
          <a:blip r:embed="rId3"/>
          <a:stretch>
            <a:fillRect/>
          </a:stretch>
        </p:blipFill>
        <p:spPr>
          <a:xfrm>
            <a:off x="167985" y="2143147"/>
            <a:ext cx="6911686" cy="3298933"/>
          </a:xfrm>
          <a:prstGeom prst="rect">
            <a:avLst/>
          </a:prstGeom>
        </p:spPr>
      </p:pic>
      <p:pic>
        <p:nvPicPr>
          <p:cNvPr id="8" name="Picture 7">
            <a:extLst>
              <a:ext uri="{FF2B5EF4-FFF2-40B4-BE49-F238E27FC236}">
                <a16:creationId xmlns:a16="http://schemas.microsoft.com/office/drawing/2014/main" id="{CDDBC826-F7EB-D042-BD04-1BCB1C56889F}"/>
              </a:ext>
            </a:extLst>
          </p:cNvPr>
          <p:cNvPicPr>
            <a:picLocks noChangeAspect="1"/>
          </p:cNvPicPr>
          <p:nvPr/>
        </p:nvPicPr>
        <p:blipFill>
          <a:blip r:embed="rId4"/>
          <a:stretch>
            <a:fillRect/>
          </a:stretch>
        </p:blipFill>
        <p:spPr>
          <a:xfrm>
            <a:off x="7237268" y="1986003"/>
            <a:ext cx="4774623" cy="4564959"/>
          </a:xfrm>
          <a:prstGeom prst="rect">
            <a:avLst/>
          </a:prstGeom>
        </p:spPr>
      </p:pic>
      <p:sp>
        <p:nvSpPr>
          <p:cNvPr id="9" name="TextBox 8">
            <a:extLst>
              <a:ext uri="{FF2B5EF4-FFF2-40B4-BE49-F238E27FC236}">
                <a16:creationId xmlns:a16="http://schemas.microsoft.com/office/drawing/2014/main" id="{A92656B1-DC49-C743-87A7-2DFE51F0DC50}"/>
              </a:ext>
            </a:extLst>
          </p:cNvPr>
          <p:cNvSpPr txBox="1"/>
          <p:nvPr/>
        </p:nvSpPr>
        <p:spPr>
          <a:xfrm>
            <a:off x="0" y="5543876"/>
            <a:ext cx="7237268" cy="923330"/>
          </a:xfrm>
          <a:prstGeom prst="rect">
            <a:avLst/>
          </a:prstGeom>
          <a:noFill/>
        </p:spPr>
        <p:txBody>
          <a:bodyPr wrap="square" rtlCol="0">
            <a:spAutoFit/>
          </a:bodyPr>
          <a:lstStyle/>
          <a:p>
            <a:pPr algn="ctr"/>
            <a:r>
              <a:rPr lang="en-US" dirty="0"/>
              <a:t>Our biodiversity dataset was particularly complex as collected from a large number of different countries with a wide variety of collection techniques. We chose to focus on collecting the number of individuals counted.</a:t>
            </a:r>
          </a:p>
        </p:txBody>
      </p:sp>
    </p:spTree>
    <p:extLst>
      <p:ext uri="{BB962C8B-B14F-4D97-AF65-F5344CB8AC3E}">
        <p14:creationId xmlns:p14="http://schemas.microsoft.com/office/powerpoint/2010/main" val="30513191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1952</Words>
  <Application>Microsoft Office PowerPoint</Application>
  <PresentationFormat>Widescreen</PresentationFormat>
  <Paragraphs>207</Paragraphs>
  <Slides>26</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Gill Sans MT</vt:lpstr>
      <vt:lpstr>Parcel</vt:lpstr>
      <vt:lpstr>Analysis of How International Environmental Policies Impact Pollution &amp; Biodiversity</vt:lpstr>
      <vt:lpstr>Motivation and Summary</vt:lpstr>
      <vt:lpstr>Questions &amp; Data</vt:lpstr>
      <vt:lpstr>Collection of the datasets used in this project </vt:lpstr>
      <vt:lpstr>Wealth of Information</vt:lpstr>
      <vt:lpstr>Collection of the datasets used in this project </vt:lpstr>
      <vt:lpstr>Biodiversity Information Galore</vt:lpstr>
      <vt:lpstr>Question at hand: “ How much does the environmental policy of a country impact on  its CO2 production, pollution or biodiversity? ”</vt:lpstr>
      <vt:lpstr>Data clean up and exploration</vt:lpstr>
      <vt:lpstr>Data Complexity and Missing Values</vt:lpstr>
      <vt:lpstr>Data clean up and exploration</vt:lpstr>
      <vt:lpstr>Narrowing Our Focus To Select Countries </vt:lpstr>
      <vt:lpstr>Freshwater pull affect on biodiversity(Fish)   )</vt:lpstr>
      <vt:lpstr>Freshwater pull affect on biodiveristy</vt:lpstr>
      <vt:lpstr>Freshwater pull affect on biodiveristy</vt:lpstr>
      <vt:lpstr>Freshwater pull affect on biodiveristy</vt:lpstr>
      <vt:lpstr>Comparison of CO2 production and law enforcement </vt:lpstr>
      <vt:lpstr>Comparison of CO2 production and law enforcement </vt:lpstr>
      <vt:lpstr>Mean PM2.5 exposure </vt:lpstr>
      <vt:lpstr>Mean PM2.5 exposure </vt:lpstr>
      <vt:lpstr>Observed conclusions </vt:lpstr>
      <vt:lpstr>Correlations </vt:lpstr>
      <vt:lpstr>Overall Correlations </vt:lpstr>
      <vt:lpstr>Discussion </vt:lpstr>
      <vt:lpstr>Thank you !</vt:lpstr>
      <vt:lpstr>Explanations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How International Environmental Policies Impact Pollution &amp; Biodiversity</dc:title>
  <dc:creator>Ghazi Howard</dc:creator>
  <cp:lastModifiedBy>Ghazi Howard</cp:lastModifiedBy>
  <cp:revision>4</cp:revision>
  <dcterms:created xsi:type="dcterms:W3CDTF">2018-09-12T22:38:13Z</dcterms:created>
  <dcterms:modified xsi:type="dcterms:W3CDTF">2018-09-12T23:50:34Z</dcterms:modified>
</cp:coreProperties>
</file>